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514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100580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1066680" y="4156920"/>
            <a:ext cx="100580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975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220800" y="21031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220800" y="41569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1066680" y="41569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228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100580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1066680" y="2103120"/>
            <a:ext cx="100580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" name="Image 45"/>
          <p:cNvPicPr/>
          <p:nvPr/>
        </p:nvPicPr>
        <p:blipFill>
          <a:blip r:embed="rId2"/>
          <a:stretch/>
        </p:blipFill>
        <p:spPr>
          <a:xfrm>
            <a:off x="3631680" y="2102760"/>
            <a:ext cx="4927320" cy="3931560"/>
          </a:xfrm>
          <a:prstGeom prst="rect">
            <a:avLst/>
          </a:prstGeom>
          <a:ln>
            <a:noFill/>
          </a:ln>
        </p:spPr>
      </p:pic>
      <p:pic>
        <p:nvPicPr>
          <p:cNvPr id="47" name="Image 46"/>
          <p:cNvPicPr/>
          <p:nvPr/>
        </p:nvPicPr>
        <p:blipFill>
          <a:blip r:embed="rId2"/>
          <a:stretch/>
        </p:blipFill>
        <p:spPr>
          <a:xfrm>
            <a:off x="3631680" y="2102760"/>
            <a:ext cx="4927320" cy="39315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526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1066680" y="2103120"/>
            <a:ext cx="10058040" cy="3931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93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100580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492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49082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0800" y="2103120"/>
            <a:ext cx="49082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441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7904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1066680" y="642600"/>
            <a:ext cx="10058040" cy="6357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868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066680" y="41569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20800" y="2103120"/>
            <a:ext cx="49082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015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4908240" cy="3931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20800" y="21031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220800" y="41569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3702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066680" y="642600"/>
            <a:ext cx="10058040" cy="13712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066680" y="21031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20800" y="2103120"/>
            <a:ext cx="49082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1066680" y="4156920"/>
            <a:ext cx="10058040" cy="1875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7936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1" hidden="1"/>
          <p:cNvSpPr/>
          <p:nvPr/>
        </p:nvSpPr>
        <p:spPr>
          <a:xfrm>
            <a:off x="234720" y="237600"/>
            <a:ext cx="11722320" cy="63820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2" hidden="1"/>
          <p:cNvSpPr/>
          <p:nvPr/>
        </p:nvSpPr>
        <p:spPr>
          <a:xfrm>
            <a:off x="371880" y="374760"/>
            <a:ext cx="11448000" cy="6107760"/>
          </a:xfrm>
          <a:prstGeom prst="rect">
            <a:avLst/>
          </a:prstGeom>
          <a:noFill/>
          <a:ln w="9360">
            <a:solidFill>
              <a:srgbClr val="3F3F3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11880" y="0"/>
            <a:ext cx="12191760" cy="6857640"/>
          </a:xfrm>
          <a:prstGeom prst="rect">
            <a:avLst/>
          </a:prstGeom>
          <a:blipFill>
            <a:blip r:embed="rId14"/>
            <a:tile/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307880" y="1267560"/>
            <a:ext cx="9576000" cy="430776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algn="ctr" rotWithShape="0">
              <a:srgbClr val="000000">
                <a:alpha val="66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447920" y="1411560"/>
            <a:ext cx="9295920" cy="4034520"/>
          </a:xfrm>
          <a:prstGeom prst="rect">
            <a:avLst/>
          </a:prstGeom>
          <a:noFill/>
          <a:ln w="9360">
            <a:solidFill>
              <a:srgbClr val="3F3F3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5135760" y="1267560"/>
            <a:ext cx="1919880" cy="731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5250240" y="1267560"/>
            <a:ext cx="360" cy="63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262626"/>
          </a:solidFill>
          <a:ln w="9360">
            <a:solidFill>
              <a:srgbClr val="7D3B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6941880" y="1267560"/>
            <a:ext cx="360" cy="63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262626"/>
          </a:solidFill>
          <a:ln w="9360">
            <a:solidFill>
              <a:srgbClr val="7D3B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5250240" y="1913040"/>
            <a:ext cx="169128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solidFill>
            <a:srgbClr val="262626"/>
          </a:solidFill>
          <a:ln w="9360">
            <a:solidFill>
              <a:srgbClr val="7D3B12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PlaceHolder 10"/>
          <p:cNvSpPr>
            <a:spLocks noGrp="1"/>
          </p:cNvSpPr>
          <p:nvPr>
            <p:ph type="title"/>
          </p:nvPr>
        </p:nvSpPr>
        <p:spPr>
          <a:xfrm>
            <a:off x="1563480" y="2094480"/>
            <a:ext cx="9070560" cy="2587320"/>
          </a:xfrm>
          <a:prstGeom prst="rect">
            <a:avLst/>
          </a:prstGeom>
        </p:spPr>
        <p:txBody>
          <a:bodyPr anchor="ctr"/>
          <a:lstStyle/>
          <a:p>
            <a:r>
              <a:rPr lang="fr-FR" sz="7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texte-titre</a:t>
            </a:r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1563480" y="4682160"/>
            <a:ext cx="9070560" cy="4568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Septième niveau de plan</a:t>
            </a:r>
          </a:p>
        </p:txBody>
      </p:sp>
      <p:sp>
        <p:nvSpPr>
          <p:cNvPr id="11" name="PlaceHolder 12"/>
          <p:cNvSpPr>
            <a:spLocks noGrp="1"/>
          </p:cNvSpPr>
          <p:nvPr>
            <p:ph type="dt"/>
          </p:nvPr>
        </p:nvSpPr>
        <p:spPr>
          <a:xfrm>
            <a:off x="5321880" y="1344600"/>
            <a:ext cx="1554120" cy="529920"/>
          </a:xfrm>
          <a:prstGeom prst="rect">
            <a:avLst/>
          </a:prstGeom>
        </p:spPr>
        <p:txBody>
          <a:bodyPr anchor="b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ftr"/>
          </p:nvPr>
        </p:nvSpPr>
        <p:spPr>
          <a:xfrm>
            <a:off x="1454040" y="5212080"/>
            <a:ext cx="5906520" cy="228240"/>
          </a:xfrm>
          <a:prstGeom prst="rect">
            <a:avLst/>
          </a:prstGeom>
        </p:spPr>
        <p:txBody>
          <a:bodyPr anchor="b"/>
          <a:lstStyle/>
          <a:p>
            <a:endParaRPr lang="fr-F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sldNum"/>
          </p:nvPr>
        </p:nvSpPr>
        <p:spPr>
          <a:xfrm>
            <a:off x="8604360" y="5212080"/>
            <a:ext cx="2111760" cy="22824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4CF62B16-2D23-4E99-B6AF-13B6A2AEF5B7}" type="slidenum">
              <a:rPr lang="fr-FR" sz="1000" b="0" strike="noStrike" spc="-1">
                <a:solidFill>
                  <a:srgbClr val="3F3F3F"/>
                </a:solidFill>
                <a:uFill>
                  <a:solidFill>
                    <a:srgbClr val="FFFFFF"/>
                  </a:solidFill>
                </a:uFill>
                <a:latin typeface="Garamond"/>
                <a:ea typeface="Garamond"/>
              </a:rPr>
              <a:t>‹N°›</a:t>
            </a:fld>
            <a:endParaRPr lang="fr-FR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217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io.muret@ac-toulouse.fr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ciotoulousenord/formations-m-tiers-proc-dures-comment-s-orienter-dans-l-acad-si7526bumo4j2yh8" TargetMode="External"/><Relationship Id="rId2" Type="http://schemas.openxmlformats.org/officeDocument/2006/relationships/hyperlink" Target="https://lydie-salvayre.mon-ent-occitanie.fr/orientati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arcoursup.gouv.fr/" TargetMode="External"/><Relationship Id="rId5" Type="http://schemas.openxmlformats.org/officeDocument/2006/relationships/hyperlink" Target="https://www.calameo.com/read/005887801d25a200a6193" TargetMode="External"/><Relationship Id="rId4" Type="http://schemas.openxmlformats.org/officeDocument/2006/relationships/hyperlink" Target="https://www.onisep.fr/horizons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1572840" y="1865880"/>
            <a:ext cx="9070560" cy="2587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200" b="0" i="0" u="none" strike="noStrike" kern="1200" cap="none" spc="-1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Garamond"/>
                <a:ea typeface="Garamond"/>
                <a:cs typeface="DejaVu Sans"/>
              </a:rPr>
              <a:t>APRÈS LA CLASSE DE </a:t>
            </a:r>
            <a:r>
              <a:rPr kumimoji="0" lang="fr-FR" sz="7200" b="0" i="0" u="none" strike="noStrike" kern="1200" cap="none" spc="-1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Garamond"/>
                <a:ea typeface="Garamond"/>
                <a:cs typeface="DejaVu Sans"/>
              </a:rPr>
              <a:t>2</a:t>
            </a:r>
            <a:r>
              <a:rPr kumimoji="0" lang="fr-FR" sz="7200" b="0" i="0" u="none" strike="noStrike" kern="1200" cap="none" spc="-1" normalizeH="0" baseline="3000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Garamond"/>
                <a:ea typeface="Garamond"/>
                <a:cs typeface="DejaVu Sans"/>
              </a:rPr>
              <a:t>nde</a:t>
            </a:r>
            <a:r>
              <a:rPr kumimoji="0" lang="fr-FR" sz="7200" b="0" i="0" u="none" strike="noStrike" kern="1200" cap="none" spc="-1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Garamond"/>
                <a:ea typeface="Garamond"/>
                <a:cs typeface="DejaVu Sans"/>
              </a:rPr>
              <a:t> GT</a:t>
            </a:r>
            <a:r>
              <a:rPr kumimoji="0" lang="fr-FR" sz="7200" b="0" i="0" u="none" strike="noStrike" kern="1200" cap="none" spc="-1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Garamond"/>
                <a:ea typeface="Garamond"/>
                <a:cs typeface="DejaVu Sans"/>
              </a:rPr>
              <a:t> </a:t>
            </a:r>
            <a:endParaRPr kumimoji="0" lang="fr-FR" sz="72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  <a:ea typeface="DejaVu Sans"/>
              <a:cs typeface="DejaVu San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942554" y="4586845"/>
            <a:ext cx="6209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Florence Junca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– Psychologue Éducation Nationale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Spécialité éducation, développement et conseil en orientation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Lycée Lydie </a:t>
            </a:r>
            <a:r>
              <a:rPr kumimoji="0" lang="fr-F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Salvayre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2025-2026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6928164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915" y="-2144182"/>
            <a:ext cx="7940842" cy="159409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080083" y="4647551"/>
            <a:ext cx="6561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Présente au lycée le mardi en semaine impaire</a:t>
            </a:r>
          </a:p>
          <a:p>
            <a:pPr algn="ctr"/>
            <a:r>
              <a:rPr lang="fr-FR" sz="2000" dirty="0" smtClean="0"/>
              <a:t>Prendre RDV à la vie scolaire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2390272" y="2165685"/>
            <a:ext cx="75237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Mme Florence Junca</a:t>
            </a:r>
          </a:p>
          <a:p>
            <a:pPr algn="ctr"/>
            <a:r>
              <a:rPr lang="fr-FR" sz="2800" dirty="0" smtClean="0"/>
              <a:t>Psychologue de l’Éducation Nationale</a:t>
            </a:r>
          </a:p>
          <a:p>
            <a:pPr algn="ctr"/>
            <a:r>
              <a:rPr lang="fr-FR" sz="2800" dirty="0" smtClean="0"/>
              <a:t>« éducation, développement, orientation scolaire et professionnelle</a:t>
            </a:r>
            <a:r>
              <a:rPr lang="fr-FR" dirty="0" smtClean="0"/>
              <a:t>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33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Imag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808038" cy="81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293706" y="2360644"/>
            <a:ext cx="554238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Au CIO de Muret sur RDV : </a:t>
            </a:r>
          </a:p>
          <a:p>
            <a:pPr algn="ctr"/>
            <a:r>
              <a:rPr lang="fr-FR" sz="2800" dirty="0" smtClean="0"/>
              <a:t>05.67.52.40.72</a:t>
            </a:r>
          </a:p>
          <a:p>
            <a:pPr algn="ctr"/>
            <a:r>
              <a:rPr lang="fr-FR" sz="2800" dirty="0" smtClean="0">
                <a:hlinkClick r:id="rId3"/>
              </a:rPr>
              <a:t>cio.muret@ac-toulouse.fr</a:t>
            </a:r>
            <a:endParaRPr lang="fr-FR" sz="2800" dirty="0" smtClean="0"/>
          </a:p>
          <a:p>
            <a:pPr algn="ctr"/>
            <a:endParaRPr lang="fr-FR" sz="2800" dirty="0" smtClean="0"/>
          </a:p>
          <a:p>
            <a:pPr algn="ctr"/>
            <a:r>
              <a:rPr lang="fr-FR" sz="2000" dirty="0" smtClean="0"/>
              <a:t>Le CIO est ouvert du lundi au vendredi de 9h à 17h et pendant les vacances scolaires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92405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1494" y="2118174"/>
            <a:ext cx="9765431" cy="788941"/>
          </a:xfrm>
        </p:spPr>
        <p:txBody>
          <a:bodyPr/>
          <a:lstStyle/>
          <a:p>
            <a:pPr algn="ctr"/>
            <a:r>
              <a:rPr lang="fr-FR" sz="4000" dirty="0"/>
              <a:t>Travailler le projet d’orientation</a:t>
            </a:r>
            <a:br>
              <a:rPr lang="fr-FR" sz="4000" dirty="0"/>
            </a:br>
            <a:endParaRPr lang="fr-FR" sz="4000" dirty="0"/>
          </a:p>
        </p:txBody>
      </p:sp>
      <p:sp>
        <p:nvSpPr>
          <p:cNvPr id="4" name="ZoneTexte 3"/>
          <p:cNvSpPr txBox="1"/>
          <p:nvPr/>
        </p:nvSpPr>
        <p:spPr>
          <a:xfrm>
            <a:off x="1986611" y="2562367"/>
            <a:ext cx="6946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Calendrier de l’année :  </a:t>
            </a:r>
            <a:r>
              <a:rPr lang="fr-FR" sz="1600" dirty="0" smtClean="0">
                <a:hlinkClick r:id="rId2"/>
              </a:rPr>
              <a:t>Rubrique Orientation →Blog</a:t>
            </a:r>
            <a:endParaRPr lang="fr-FR" sz="1600" dirty="0"/>
          </a:p>
        </p:txBody>
      </p:sp>
      <p:sp>
        <p:nvSpPr>
          <p:cNvPr id="5" name="Flèche droite 4"/>
          <p:cNvSpPr/>
          <p:nvPr/>
        </p:nvSpPr>
        <p:spPr>
          <a:xfrm>
            <a:off x="1469273" y="2612139"/>
            <a:ext cx="517338" cy="344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986611" y="3121941"/>
            <a:ext cx="9027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Padlet</a:t>
            </a:r>
            <a:r>
              <a:rPr lang="fr-FR" dirty="0" smtClean="0"/>
              <a:t> : </a:t>
            </a:r>
            <a:r>
              <a:rPr lang="fr-FR" sz="1600" dirty="0">
                <a:hlinkClick r:id="rId3"/>
              </a:rPr>
              <a:t>Formations, métiers, procédures,... comment s'orienter dans l'académie de Toulouse </a:t>
            </a:r>
            <a:r>
              <a:rPr lang="fr-FR" sz="1600" dirty="0" smtClean="0">
                <a:hlinkClick r:id="rId3"/>
              </a:rPr>
              <a:t>?</a:t>
            </a:r>
            <a:endParaRPr lang="fr-FR" sz="1600" dirty="0"/>
          </a:p>
        </p:txBody>
      </p:sp>
      <p:sp>
        <p:nvSpPr>
          <p:cNvPr id="9" name="Flèche droite 8"/>
          <p:cNvSpPr/>
          <p:nvPr/>
        </p:nvSpPr>
        <p:spPr>
          <a:xfrm>
            <a:off x="1469273" y="3172536"/>
            <a:ext cx="517338" cy="344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1469273" y="4343944"/>
            <a:ext cx="517338" cy="344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986611" y="4221927"/>
            <a:ext cx="895316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Horizon 21 </a:t>
            </a:r>
            <a:r>
              <a:rPr lang="fr-FR" dirty="0" smtClean="0">
                <a:hlinkClick r:id="rId4"/>
              </a:rPr>
              <a:t>: </a:t>
            </a:r>
            <a:r>
              <a:rPr lang="fr-FR" sz="1600" dirty="0" smtClean="0">
                <a:hlinkClick r:id="rId4"/>
              </a:rPr>
              <a:t>simulez </a:t>
            </a:r>
            <a:r>
              <a:rPr lang="fr-FR" sz="1600" dirty="0">
                <a:hlinkClick r:id="rId4"/>
              </a:rPr>
              <a:t>vos combinaisons de spécialités et découvrez les perspectives de formations et de métiers qui s'offrent à </a:t>
            </a:r>
            <a:r>
              <a:rPr lang="fr-FR" sz="1600" dirty="0" smtClean="0">
                <a:hlinkClick r:id="rId4"/>
              </a:rPr>
              <a:t>vous</a:t>
            </a:r>
            <a:endParaRPr lang="fr-FR" sz="1600" dirty="0"/>
          </a:p>
        </p:txBody>
      </p:sp>
      <p:sp>
        <p:nvSpPr>
          <p:cNvPr id="12" name="Flèche droite 11"/>
          <p:cNvSpPr/>
          <p:nvPr/>
        </p:nvSpPr>
        <p:spPr>
          <a:xfrm>
            <a:off x="1469273" y="4929341"/>
            <a:ext cx="517338" cy="344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droite 12"/>
          <p:cNvSpPr/>
          <p:nvPr/>
        </p:nvSpPr>
        <p:spPr>
          <a:xfrm>
            <a:off x="1469273" y="3749778"/>
            <a:ext cx="517338" cy="344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986611" y="3642398"/>
            <a:ext cx="85188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Calaméo</a:t>
            </a:r>
            <a:r>
              <a:rPr lang="fr-FR" dirty="0" smtClean="0"/>
              <a:t> : </a:t>
            </a:r>
            <a:r>
              <a:rPr lang="fr-FR" sz="1600" dirty="0" smtClean="0">
                <a:hlinkClick r:id="rId5"/>
              </a:rPr>
              <a:t>zoom sur le voie générale et technologique, présentation 2</a:t>
            </a:r>
            <a:r>
              <a:rPr lang="fr-FR" sz="1600" baseline="30000" dirty="0" smtClean="0">
                <a:hlinkClick r:id="rId5"/>
              </a:rPr>
              <a:t>nde</a:t>
            </a:r>
            <a:r>
              <a:rPr lang="fr-FR" sz="1600" dirty="0" smtClean="0">
                <a:hlinkClick r:id="rId5"/>
              </a:rPr>
              <a:t> GT, première et terminale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986611" y="4837480"/>
            <a:ext cx="9158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Parcoursup</a:t>
            </a:r>
            <a:r>
              <a:rPr lang="fr-FR" dirty="0" smtClean="0"/>
              <a:t> :  </a:t>
            </a:r>
            <a:r>
              <a:rPr lang="fr-FR" dirty="0">
                <a:hlinkClick r:id="rId6"/>
              </a:rPr>
              <a:t>se familiariser avec cette plateforme qu'ils devront utiliser en terminale, pour la formulation de leurs </a:t>
            </a:r>
            <a:r>
              <a:rPr lang="fr-FR" dirty="0" smtClean="0">
                <a:hlinkClick r:id="rId6"/>
              </a:rPr>
              <a:t>vœux.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912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169</Words>
  <Application>Microsoft Office PowerPoint</Application>
  <PresentationFormat>Grand écran</PresentationFormat>
  <Paragraphs>21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DejaVu Sans</vt:lpstr>
      <vt:lpstr>Garamond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Travailler le projet d’orientation </vt:lpstr>
    </vt:vector>
  </TitlesOfParts>
  <Company>Rectorat de Toulouse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Utilisateur Windows</cp:lastModifiedBy>
  <cp:revision>11</cp:revision>
  <dcterms:created xsi:type="dcterms:W3CDTF">2025-12-01T17:23:12Z</dcterms:created>
  <dcterms:modified xsi:type="dcterms:W3CDTF">2025-12-01T18:59:58Z</dcterms:modified>
</cp:coreProperties>
</file>