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91" r:id="rId6"/>
    <p:sldId id="260" r:id="rId7"/>
    <p:sldId id="261" r:id="rId8"/>
    <p:sldId id="29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3" r:id="rId22"/>
    <p:sldId id="275" r:id="rId23"/>
    <p:sldId id="294" r:id="rId24"/>
    <p:sldId id="276" r:id="rId25"/>
    <p:sldId id="277" r:id="rId26"/>
    <p:sldId id="278" r:id="rId27"/>
    <p:sldId id="280" r:id="rId28"/>
    <p:sldId id="295" r:id="rId29"/>
    <p:sldId id="296" r:id="rId30"/>
    <p:sldId id="282" r:id="rId31"/>
    <p:sldId id="283" r:id="rId32"/>
    <p:sldId id="297" r:id="rId33"/>
    <p:sldId id="284" r:id="rId34"/>
    <p:sldId id="285" r:id="rId35"/>
    <p:sldId id="286" r:id="rId36"/>
    <p:sldId id="289" r:id="rId37"/>
    <p:sldId id="290" r:id="rId38"/>
  </p:sldIdLst>
  <p:sldSz cx="9144000" cy="6858000" type="screen4x3"/>
  <p:notesSz cx="9947275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5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5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/>
            <a:fld id="{822108F3-B2D8-4EE9-9CCA-61E2C0417258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A8BAB718-D5E7-4B08-B016-271533BC6C5C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2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147884B-F99F-4007-A15B-19E621EAFB4E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2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23352F1-8937-47A4-BAEE-10EE91FBCC4C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ln w="0">
            <a:noFill/>
          </a:ln>
        </p:spPr>
      </p:sp>
      <p:sp>
        <p:nvSpPr>
          <p:cNvPr id="53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F8C6AFA4-A6AB-4823-B9CD-C4F05281A4B4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7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574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8B0096F9-DFF3-46AF-9B4D-9FC614E9A9F1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13</a:t>
            </a:fld>
            <a:endParaRPr lang="fr-F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14641FC3-9ECD-48AE-B129-1DD3C48964AB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5825" cy="2568575"/>
          </a:xfrm>
          <a:prstGeom prst="rect">
            <a:avLst/>
          </a:prstGeom>
          <a:ln w="0">
            <a:noFill/>
          </a:ln>
        </p:spPr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852DE01-E3C3-4F83-9A2F-92329192FBA6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7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32B39D34-D935-42B6-BD58-6F313A838C19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8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A870589F-4895-4D72-960E-142C27674FC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8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587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AA279AAC-C748-459A-A59B-31D13530872E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17</a:t>
            </a:fld>
            <a:endParaRPr lang="fr-F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95C318A9-3BEC-450A-BCB8-2C5867467C64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18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5825" cy="2568575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B42033F4-4864-4C97-8EF7-C18076E88721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19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9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5825" cy="2568575"/>
          </a:xfrm>
          <a:prstGeom prst="rect">
            <a:avLst/>
          </a:prstGeom>
          <a:ln w="0">
            <a:noFill/>
          </a:ln>
        </p:spPr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CC798EFF-BD63-4591-B2D1-361EDD14DB44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20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9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597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C9DE24B-7200-4392-BC78-C61C7A96CE93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20</a:t>
            </a:fld>
            <a:endParaRPr lang="fr-F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0382FC5-36F2-4132-8591-31B0EA9B68CB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22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99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543FC68-2AFE-4B40-BF7A-31D70244E6D7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22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0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0B8312C-4AF0-42B1-8DF0-1E37726F60DE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22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190875" y="506413"/>
            <a:ext cx="3376613" cy="2532062"/>
          </a:xfrm>
          <a:prstGeom prst="rect">
            <a:avLst/>
          </a:prstGeom>
          <a:ln w="0">
            <a:noFill/>
          </a:ln>
        </p:spPr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E4D0089-7114-4530-AF67-A9376CB44A96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4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8F70FD09-4146-419E-8623-096EB8341A59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5825" cy="2568575"/>
          </a:xfrm>
          <a:prstGeom prst="rect">
            <a:avLst/>
          </a:prstGeom>
          <a:ln w="0">
            <a:noFill/>
          </a:ln>
        </p:spPr>
      </p:sp>
      <p:sp>
        <p:nvSpPr>
          <p:cNvPr id="60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3480" cy="308304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CE8744B-7482-4527-AFAA-6998DE30F8A3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2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4D11CD28-8D6A-4C3A-9D6D-3E393CFD32AC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3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0F442E5A-8205-4CBB-AA98-4AA571669B99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ln w="0">
            <a:noFill/>
          </a:ln>
        </p:spPr>
      </p:sp>
      <p:sp>
        <p:nvSpPr>
          <p:cNvPr id="535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48F007E6-C171-400C-9A9C-74C6EFE11925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8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6961FA8-9548-4CA1-978D-3FC5582063D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09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F6C25B62-BF78-4DA1-836A-EB6F88DD6334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ln w="0">
            <a:noFill/>
          </a:ln>
        </p:spPr>
      </p:sp>
      <p:sp>
        <p:nvSpPr>
          <p:cNvPr id="611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8160" cy="308628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F9D681EC-DF17-4D45-B4C0-F927313FA07B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13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01E8C260-9AC7-4BA2-A5E4-9D074F4A0757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14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AB691EC3-41F7-4D30-A039-6CE944DC21B8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1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190875" y="506413"/>
            <a:ext cx="3378200" cy="2533650"/>
          </a:xfrm>
          <a:prstGeom prst="rect">
            <a:avLst/>
          </a:prstGeom>
          <a:ln w="0">
            <a:noFill/>
          </a:ln>
        </p:spPr>
      </p:sp>
      <p:sp>
        <p:nvSpPr>
          <p:cNvPr id="616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BCA4D21-048B-4CDB-A84F-C170DC14259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24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9BA87A6-28AA-493F-847A-E83FE7485E63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25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8FADC32C-CF78-4383-B4EA-88E0C033246B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27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190875" y="506413"/>
            <a:ext cx="3378200" cy="2533650"/>
          </a:xfrm>
          <a:prstGeom prst="rect">
            <a:avLst/>
          </a:prstGeom>
          <a:ln w="0">
            <a:noFill/>
          </a:ln>
        </p:spPr>
      </p:sp>
      <p:sp>
        <p:nvSpPr>
          <p:cNvPr id="627" name="PlaceHolder 2"/>
          <p:cNvSpPr>
            <a:spLocks noGrp="1"/>
          </p:cNvSpPr>
          <p:nvPr>
            <p:ph type="body"/>
          </p:nvPr>
        </p:nvSpPr>
        <p:spPr>
          <a:xfrm>
            <a:off x="976320" y="3208320"/>
            <a:ext cx="7805880" cy="30402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ABA1E03-7A73-4A27-9DB9-A739E89BCD9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30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63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9036C61-5C65-4F17-A81B-FB84883121D8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31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63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709D47B-F881-4D86-BCD8-82DE37354616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33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640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920" cy="481032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641" name="CustomShape 4"/>
          <p:cNvSpPr/>
          <p:nvPr/>
        </p:nvSpPr>
        <p:spPr>
          <a:xfrm>
            <a:off x="4278240" y="10156680"/>
            <a:ext cx="3279960" cy="53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9B8FAEB-3AFD-4EE8-A737-FCCEE13E61FA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33</a:t>
            </a:fld>
            <a:endParaRPr lang="fr-FR" sz="14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BF7A1934-2103-44C2-A675-3E1003CF377D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35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5825" cy="2568575"/>
          </a:xfrm>
          <a:prstGeom prst="rect">
            <a:avLst/>
          </a:prstGeom>
          <a:ln w="0">
            <a:noFill/>
          </a:ln>
        </p:spPr>
      </p:sp>
      <p:sp>
        <p:nvSpPr>
          <p:cNvPr id="644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646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6200" cy="4809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647" name="CustomShape 3"/>
          <p:cNvSpPr/>
          <p:nvPr/>
        </p:nvSpPr>
        <p:spPr>
          <a:xfrm>
            <a:off x="4278240" y="10156680"/>
            <a:ext cx="3279240" cy="53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05A030BE-3796-4E9F-97E2-13B68C41A2F4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36</a:t>
            </a:fld>
            <a:endParaRPr lang="fr-FR" sz="14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2BD93C04-77C8-41C2-92CC-1ADE4F6D2F5E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37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6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650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BF6712E-C98A-4A9D-B9B6-1DF724728632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09F8EC6E-CECB-48DC-9D76-AABA4DD8F3DD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6CDE65E-5FE8-4886-8383-A53186083D2F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6100" y="688975"/>
            <a:ext cx="3311525" cy="2484438"/>
          </a:xfrm>
          <a:prstGeom prst="rect">
            <a:avLst/>
          </a:prstGeom>
          <a:ln w="0">
            <a:noFill/>
          </a:ln>
        </p:spPr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041A70F4-A1EF-4369-A419-48D7B516898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2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C1E05EAF-326F-4484-A334-6E515E2B6EDF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3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17A20F53-B961-4FB0-A4D0-4D4B99CDE1D9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4513" y="688975"/>
            <a:ext cx="3316287" cy="2486025"/>
          </a:xfrm>
          <a:prstGeom prst="rect">
            <a:avLst/>
          </a:prstGeom>
          <a:ln w="0">
            <a:noFill/>
          </a:ln>
        </p:spPr>
      </p:sp>
      <p:sp>
        <p:nvSpPr>
          <p:cNvPr id="545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D88111FC-B50F-4BDA-B0FE-D8D0E5B7D0DB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7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A3B2EFA9-D8AF-48C2-8D4A-528AC5DC4E15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8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01B7CEE3-5622-4043-AA77-8241D6FF5D3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4513" y="688975"/>
            <a:ext cx="3316287" cy="2486025"/>
          </a:xfrm>
          <a:prstGeom prst="rect">
            <a:avLst/>
          </a:prstGeom>
          <a:ln w="0">
            <a:noFill/>
          </a:ln>
        </p:spPr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E06FB120-C729-4C01-B624-7C2C82695837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9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57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558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47A3010E-A97F-4A26-9D00-5F1E6BC76CCA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9</a:t>
            </a:fld>
            <a:endParaRPr lang="fr-F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58E1CC1B-95D3-427D-B0C9-CB9BA44DDCAA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10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60" name="CustomShape 2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CA029509-ECCB-4E59-A0CE-C6C8DDAA076D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10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61" name="CustomShape 3"/>
          <p:cNvSpPr/>
          <p:nvPr/>
        </p:nvSpPr>
        <p:spPr>
          <a:xfrm>
            <a:off x="5634000" y="6513480"/>
            <a:ext cx="430560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7B8E7587-A8CC-4468-8683-CBFDF79B2C3F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10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4513" y="688975"/>
            <a:ext cx="3316287" cy="2486025"/>
          </a:xfrm>
          <a:prstGeom prst="rect">
            <a:avLst/>
          </a:prstGeom>
          <a:ln w="0">
            <a:noFill/>
          </a:ln>
        </p:spPr>
      </p:sp>
      <p:sp>
        <p:nvSpPr>
          <p:cNvPr id="563" name="PlaceHolder 2"/>
          <p:cNvSpPr>
            <a:spLocks noGrp="1"/>
          </p:cNvSpPr>
          <p:nvPr>
            <p:ph type="body"/>
          </p:nvPr>
        </p:nvSpPr>
        <p:spPr>
          <a:xfrm>
            <a:off x="1468440" y="3416400"/>
            <a:ext cx="6556680" cy="2757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B9299CFB-AE71-420F-A6FE-DA502484599A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11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66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CustomShape 1"/>
          <p:cNvSpPr/>
          <p:nvPr/>
        </p:nvSpPr>
        <p:spPr>
          <a:xfrm>
            <a:off x="5634000" y="6513480"/>
            <a:ext cx="430236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C7A10455-1858-4C9F-931B-4AC1F93382D7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12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257550" y="514350"/>
            <a:ext cx="3424238" cy="2566988"/>
          </a:xfrm>
          <a:prstGeom prst="rect">
            <a:avLst/>
          </a:prstGeom>
          <a:ln w="0">
            <a:noFill/>
          </a:ln>
        </p:spPr>
      </p:sp>
      <p:sp>
        <p:nvSpPr>
          <p:cNvPr id="569" name="PlaceHolder 2"/>
          <p:cNvSpPr>
            <a:spLocks noGrp="1"/>
          </p:cNvSpPr>
          <p:nvPr>
            <p:ph type="body"/>
          </p:nvPr>
        </p:nvSpPr>
        <p:spPr>
          <a:xfrm>
            <a:off x="993600" y="3257640"/>
            <a:ext cx="7952040" cy="3081600"/>
          </a:xfrm>
          <a:prstGeom prst="rect">
            <a:avLst/>
          </a:prstGeom>
          <a:noFill/>
          <a:ln w="0">
            <a:noFill/>
          </a:ln>
        </p:spPr>
        <p:txBody>
          <a:bodyPr lIns="90360" tIns="47160" rIns="90360" bIns="4716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570" name="CustomShape 4"/>
          <p:cNvSpPr/>
          <p:nvPr/>
        </p:nvSpPr>
        <p:spPr>
          <a:xfrm>
            <a:off x="5634000" y="6513480"/>
            <a:ext cx="4303800" cy="33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360" tIns="47160" rIns="90360" bIns="47160" anchor="b">
            <a:noAutofit/>
          </a:bodyPr>
          <a:lstStyle/>
          <a:p>
            <a:pPr algn="r">
              <a:lnSpc>
                <a:spcPct val="100000"/>
              </a:lnSpc>
            </a:pPr>
            <a:fld id="{9DA0AE5C-108D-42B1-9AB8-9298D827E220}" type="slidenum">
              <a:rPr lang="fr-FR" sz="1200" b="0" strike="noStrike" spc="-1">
                <a:solidFill>
                  <a:srgbClr val="000000"/>
                </a:solidFill>
                <a:latin typeface="Garamond"/>
                <a:ea typeface="+mn-ea"/>
              </a:rPr>
              <a:t>12</a:t>
            </a:fld>
            <a:endParaRPr lang="fr-F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"/>
          <p:cNvGrpSpPr/>
          <p:nvPr/>
        </p:nvGrpSpPr>
        <p:grpSpPr>
          <a:xfrm>
            <a:off x="-8640" y="-8640"/>
            <a:ext cx="9169920" cy="6873840"/>
            <a:chOff x="-8640" y="-8640"/>
            <a:chExt cx="9169920" cy="6873840"/>
          </a:xfrm>
        </p:grpSpPr>
        <p:sp>
          <p:nvSpPr>
            <p:cNvPr id="14" name="CustomShape 2"/>
            <p:cNvSpPr/>
            <p:nvPr/>
          </p:nvSpPr>
          <p:spPr>
            <a:xfrm>
              <a:off x="-8640" y="4013280"/>
              <a:ext cx="455760" cy="2851920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V="1">
              <a:off x="5130720" y="4175280"/>
              <a:ext cx="4022280" cy="2682720"/>
            </a:xfrm>
            <a:prstGeom prst="line">
              <a:avLst/>
            </a:prstGeom>
            <a:ln w="9360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Line 4"/>
            <p:cNvSpPr/>
            <p:nvPr/>
          </p:nvSpPr>
          <p:spPr>
            <a:xfrm>
              <a:off x="7042680" y="0"/>
              <a:ext cx="1218960" cy="6858000"/>
            </a:xfrm>
            <a:prstGeom prst="line">
              <a:avLst/>
            </a:prstGeom>
            <a:ln w="9360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6891840" y="0"/>
              <a:ext cx="2268000" cy="6865200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7205040" y="-8640"/>
              <a:ext cx="1946880" cy="6865200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6638040" y="3920040"/>
              <a:ext cx="2512080" cy="2936520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7010280" y="-8640"/>
              <a:ext cx="2141280" cy="6865200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8295840" y="-8640"/>
              <a:ext cx="856080" cy="6865200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8094240" y="-8640"/>
              <a:ext cx="1065240" cy="6865200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8068680" y="4893840"/>
              <a:ext cx="1092600" cy="196272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onservatoire.toulouse.fr/inscriptions/" TargetMode="Externa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https://www.calameo.com/read/005887801d25a200a619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4.jpeg"/><Relationship Id="rId5" Type="http://schemas.openxmlformats.org/officeDocument/2006/relationships/image" Target="../media/image68.png"/><Relationship Id="rId10" Type="http://schemas.openxmlformats.org/officeDocument/2006/relationships/image" Target="../media/image73.jpeg"/><Relationship Id="rId4" Type="http://schemas.openxmlformats.org/officeDocument/2006/relationships/image" Target="../media/image67.png"/><Relationship Id="rId9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hyperlink" Target="https://www.calameo.com/read/005887801ef6477c75e53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lydie-salvayre.mon-ent-occitanie.fr/lectureFichiergw.do?ID_FICHIER=2828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uconnect.education.gouv.fr/idp/profile/SAML2/Redirect/SSO?execution=e1s2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aint-sernin.mon-ent-occitanie.fr/disciplines-2-cycle/filiere-s2tmd/" TargetMode="External"/><Relationship Id="rId4" Type="http://schemas.openxmlformats.org/officeDocument/2006/relationships/hyperlink" Target="https://hotellerie-tourisme.mon-ent-occitanie.fr/orientation-information-inscriptions/inscription-22574.htm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hyperlink" Target="https://lydie-salvayre.mon-ent-occitanie.fr/lectureFichiergw.do?ID_FICHIER=3888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lydie-salvayre.mon-ent-occitanie.fr/lectureFichiergw.do?ID_FICHIER=3939" TargetMode="External"/><Relationship Id="rId7" Type="http://schemas.openxmlformats.org/officeDocument/2006/relationships/hyperlink" Target="https://www.onisep.fr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onisep.fr/horizons21" TargetMode="External"/><Relationship Id="rId5" Type="http://schemas.openxmlformats.org/officeDocument/2006/relationships/hyperlink" Target="https://lydie-salvayre.mon-ent-occitanie.fr/lectureFichiergw.do?ID_FICHIER=3940" TargetMode="External"/><Relationship Id="rId4" Type="http://schemas.openxmlformats.org/officeDocument/2006/relationships/hyperlink" Target="https://lydie-salvayre.mon-ent-occitanie.fr/lectureFichiergw.do?ID_FICHIER=3938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hyperlink" Target="https://www.onisep.fr/horizons2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adlet.com/ciotoulousenord/formations-m-tiers-proc-dures-comment-s-orienter-dans-l-acad-si7526bumo4j2yh8" TargetMode="External"/><Relationship Id="rId5" Type="http://schemas.openxmlformats.org/officeDocument/2006/relationships/image" Target="../media/image86.png"/><Relationship Id="rId4" Type="http://schemas.openxmlformats.org/officeDocument/2006/relationships/hyperlink" Target="https://oniseptv.onisep.fr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onisep.fr/fr/index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hyperlink" Target="https://www.onisep.fr/avenir-s" TargetMode="External"/><Relationship Id="rId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ww.calameo.com/read/005887801d25a200a619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174497" y="3927351"/>
            <a:ext cx="7559280" cy="208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ctr">
              <a:lnSpc>
                <a:spcPct val="90000"/>
              </a:lnSpc>
              <a:spcBef>
                <a:spcPts val="601"/>
              </a:spcBef>
            </a:pPr>
            <a:r>
              <a:rPr sz="1600" dirty="0"/>
              <a:t>Florence JUNCA</a:t>
            </a:r>
            <a:br>
              <a:rPr sz="1600" dirty="0"/>
            </a:br>
            <a:r>
              <a:rPr sz="1600" dirty="0" err="1"/>
              <a:t>Psychologue</a:t>
            </a:r>
            <a:r>
              <a:rPr sz="1600" dirty="0"/>
              <a:t> de </a:t>
            </a:r>
            <a:r>
              <a:rPr sz="1600" dirty="0" err="1"/>
              <a:t>l’Éducation</a:t>
            </a:r>
            <a:r>
              <a:rPr sz="1600" dirty="0"/>
              <a:t> </a:t>
            </a:r>
            <a:r>
              <a:rPr lang="fr-FR" sz="1600" dirty="0" smtClean="0"/>
              <a:t>N</a:t>
            </a:r>
            <a:r>
              <a:rPr sz="1600" dirty="0" err="1" smtClean="0"/>
              <a:t>ationale</a:t>
            </a:r>
            <a:r>
              <a:rPr sz="1600" dirty="0"/>
              <a:t/>
            </a:r>
            <a:br>
              <a:rPr sz="1600" dirty="0"/>
            </a:br>
            <a:r>
              <a:rPr sz="1600" dirty="0"/>
              <a:t/>
            </a:r>
            <a:br>
              <a:rPr sz="1600" dirty="0"/>
            </a:br>
            <a:r>
              <a:rPr sz="1600" dirty="0" err="1"/>
              <a:t>Présente</a:t>
            </a:r>
            <a:r>
              <a:rPr sz="1600" dirty="0"/>
              <a:t> au </a:t>
            </a:r>
            <a:r>
              <a:rPr sz="1600" dirty="0" err="1"/>
              <a:t>lycée</a:t>
            </a:r>
            <a:r>
              <a:rPr sz="1600" dirty="0"/>
              <a:t> le </a:t>
            </a:r>
            <a:r>
              <a:rPr sz="1600" dirty="0" err="1"/>
              <a:t>mardi</a:t>
            </a:r>
            <a:r>
              <a:rPr sz="1600" dirty="0"/>
              <a:t> (</a:t>
            </a:r>
            <a:r>
              <a:rPr sz="1600" dirty="0" err="1"/>
              <a:t>semaines</a:t>
            </a:r>
            <a:r>
              <a:rPr sz="1600" dirty="0"/>
              <a:t> </a:t>
            </a:r>
            <a:r>
              <a:rPr sz="1600" dirty="0" err="1"/>
              <a:t>impaires</a:t>
            </a:r>
            <a:r>
              <a:rPr sz="1600" dirty="0"/>
              <a:t>)</a:t>
            </a:r>
            <a:br>
              <a:rPr sz="1600" dirty="0"/>
            </a:br>
            <a:r>
              <a:rPr sz="1600" dirty="0" err="1"/>
              <a:t>Prise</a:t>
            </a:r>
            <a:r>
              <a:rPr sz="1600" dirty="0"/>
              <a:t> de </a:t>
            </a:r>
            <a:r>
              <a:rPr sz="1600" dirty="0" err="1"/>
              <a:t>rendez-vous</a:t>
            </a:r>
            <a:r>
              <a:rPr sz="1600" dirty="0"/>
              <a:t> via la vie </a:t>
            </a:r>
            <a:r>
              <a:rPr sz="1600" dirty="0" err="1"/>
              <a:t>scolaire</a:t>
            </a:r>
            <a:r>
              <a:rPr sz="1600" dirty="0"/>
              <a:t/>
            </a:r>
            <a:br>
              <a:rPr sz="1600" dirty="0"/>
            </a:br>
            <a:r>
              <a:rPr sz="1600" dirty="0"/>
              <a:t/>
            </a:r>
            <a:br>
              <a:rPr sz="1600" dirty="0"/>
            </a:br>
            <a:r>
              <a:rPr sz="1600" dirty="0"/>
              <a:t>CIO de </a:t>
            </a:r>
            <a:r>
              <a:rPr sz="1600" dirty="0" err="1"/>
              <a:t>Muret</a:t>
            </a:r>
            <a:r>
              <a:rPr sz="1600" dirty="0"/>
              <a:t/>
            </a:r>
            <a:br>
              <a:rPr sz="1600" dirty="0"/>
            </a:br>
            <a:r>
              <a:rPr sz="1600" dirty="0"/>
              <a:t>17 rue du </a:t>
            </a:r>
            <a:r>
              <a:rPr sz="1600" dirty="0" err="1"/>
              <a:t>Maréchal</a:t>
            </a:r>
            <a:r>
              <a:rPr sz="1600" dirty="0"/>
              <a:t> </a:t>
            </a:r>
            <a:r>
              <a:rPr sz="1600" dirty="0" err="1"/>
              <a:t>Lyautey</a:t>
            </a:r>
            <a:r>
              <a:rPr sz="1600" dirty="0"/>
              <a:t> – 31600 </a:t>
            </a:r>
            <a:r>
              <a:rPr sz="1600" dirty="0" err="1"/>
              <a:t>Muret</a:t>
            </a:r>
            <a:r>
              <a:rPr sz="1600" dirty="0"/>
              <a:t/>
            </a:r>
            <a:br>
              <a:rPr sz="1600" dirty="0"/>
            </a:br>
            <a:r>
              <a:rPr sz="1600" dirty="0"/>
              <a:t>05 67 52 40 72</a:t>
            </a:r>
            <a:br>
              <a:rPr sz="1600" dirty="0"/>
            </a:br>
            <a:r>
              <a:rPr sz="1600" dirty="0" err="1"/>
              <a:t>Présente</a:t>
            </a:r>
            <a:r>
              <a:rPr sz="1600" dirty="0"/>
              <a:t> le </a:t>
            </a:r>
            <a:r>
              <a:rPr sz="1600" dirty="0" err="1"/>
              <a:t>vendredi</a:t>
            </a:r>
            <a:r>
              <a:rPr sz="1600" dirty="0"/>
              <a:t> et pendant les </a:t>
            </a:r>
            <a:r>
              <a:rPr sz="1600" dirty="0" err="1"/>
              <a:t>vacances</a:t>
            </a:r>
            <a:r>
              <a:rPr sz="1600" dirty="0"/>
              <a:t> </a:t>
            </a:r>
            <a:r>
              <a:rPr sz="1600" dirty="0" err="1"/>
              <a:t>scolaires</a:t>
            </a:r>
            <a:endParaRPr lang="fr-FR" sz="1600" b="0" strike="noStrike" spc="-1" dirty="0"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EDD3DA-A9DC-1070-5C4E-4E9B866DD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06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94115" y="1061366"/>
            <a:ext cx="4739950" cy="2554545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>
                    <a:alpha val="78000"/>
                  </a:srgbClr>
                </a:solidFill>
              </a:rPr>
              <a:t>Après la 2</a:t>
            </a:r>
            <a:r>
              <a:rPr lang="fr-FR" sz="8000" b="1" baseline="30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>
                    <a:alpha val="78000"/>
                  </a:srgbClr>
                </a:solidFill>
              </a:rPr>
              <a:t>nde</a:t>
            </a:r>
            <a:r>
              <a:rPr lang="fr-FR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>
                    <a:alpha val="78000"/>
                  </a:srgbClr>
                </a:solidFill>
              </a:rPr>
              <a:t> GT</a:t>
            </a:r>
            <a:endParaRPr lang="fr-FR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>
                  <a:alpha val="78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"/>
          <p:cNvGrpSpPr/>
          <p:nvPr/>
        </p:nvGrpSpPr>
        <p:grpSpPr>
          <a:xfrm>
            <a:off x="0" y="0"/>
            <a:ext cx="3843360" cy="1200240"/>
            <a:chOff x="0" y="0"/>
            <a:chExt cx="3843360" cy="1200240"/>
          </a:xfrm>
        </p:grpSpPr>
        <p:sp>
          <p:nvSpPr>
            <p:cNvPr id="144" name="CustomShape 2"/>
            <p:cNvSpPr/>
            <p:nvPr/>
          </p:nvSpPr>
          <p:spPr>
            <a:xfrm>
              <a:off x="0" y="0"/>
              <a:ext cx="384336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dist="37674" dir="2700000" algn="ctr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CustomShape 3"/>
            <p:cNvSpPr/>
            <p:nvPr/>
          </p:nvSpPr>
          <p:spPr>
            <a:xfrm>
              <a:off x="189000" y="173880"/>
              <a:ext cx="358632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>
                  <a:solidFill>
                    <a:srgbClr val="F2F2F2"/>
                  </a:solidFill>
                  <a:latin typeface="Tahoma"/>
                  <a:ea typeface="Lucida Sans Unicode"/>
                </a:rPr>
                <a:t>La Voie Technologique</a:t>
              </a:r>
              <a:endParaRPr lang="fr-FR" sz="2800" b="0" strike="noStrike" spc="-1">
                <a:latin typeface="Arial"/>
              </a:endParaRPr>
            </a:p>
          </p:txBody>
        </p:sp>
      </p:grpSp>
      <p:sp>
        <p:nvSpPr>
          <p:cNvPr id="146" name="CustomShape 4"/>
          <p:cNvSpPr/>
          <p:nvPr/>
        </p:nvSpPr>
        <p:spPr>
          <a:xfrm>
            <a:off x="1647526" y="1495740"/>
            <a:ext cx="6769440" cy="107939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i="1" strike="noStrike" spc="-1" dirty="0">
                <a:solidFill>
                  <a:srgbClr val="C00000"/>
                </a:solidFill>
                <a:latin typeface="Garamond"/>
                <a:ea typeface="DejaVu Sans"/>
              </a:rPr>
              <a:t>8 séries technologiques</a:t>
            </a:r>
            <a:endParaRPr lang="fr-FR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3200" b="1" i="1" strike="noStrike" spc="-1" dirty="0">
                <a:solidFill>
                  <a:srgbClr val="C00000"/>
                </a:solidFill>
                <a:latin typeface="Garamond"/>
                <a:ea typeface="DejaVu Sans"/>
              </a:rPr>
              <a:t>à la loupe…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147" name="Picture 5"/>
          <p:cNvPicPr/>
          <p:nvPr/>
        </p:nvPicPr>
        <p:blipFill>
          <a:blip r:embed="rId3"/>
          <a:stretch/>
        </p:blipFill>
        <p:spPr>
          <a:xfrm>
            <a:off x="569880" y="882720"/>
            <a:ext cx="2084400" cy="208620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6"/>
          <p:cNvPicPr/>
          <p:nvPr/>
        </p:nvPicPr>
        <p:blipFill>
          <a:blip r:embed="rId4"/>
          <a:stretch/>
        </p:blipFill>
        <p:spPr>
          <a:xfrm>
            <a:off x="7229520" y="6508800"/>
            <a:ext cx="293760" cy="303480"/>
          </a:xfrm>
          <a:prstGeom prst="rect">
            <a:avLst/>
          </a:prstGeom>
          <a:ln w="0">
            <a:noFill/>
          </a:ln>
        </p:spPr>
      </p:pic>
      <p:pic>
        <p:nvPicPr>
          <p:cNvPr id="149" name="Picture 7"/>
          <p:cNvPicPr/>
          <p:nvPr/>
        </p:nvPicPr>
        <p:blipFill>
          <a:blip r:embed="rId5"/>
          <a:stretch/>
        </p:blipFill>
        <p:spPr>
          <a:xfrm>
            <a:off x="-480960" y="5126040"/>
            <a:ext cx="4057920" cy="223056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8"/>
          <p:cNvPicPr/>
          <p:nvPr/>
        </p:nvPicPr>
        <p:blipFill>
          <a:blip r:embed="rId6"/>
          <a:stretch/>
        </p:blipFill>
        <p:spPr>
          <a:xfrm>
            <a:off x="-536400" y="2610000"/>
            <a:ext cx="3864240" cy="2156040"/>
          </a:xfrm>
          <a:prstGeom prst="rect">
            <a:avLst/>
          </a:prstGeom>
          <a:ln w="0">
            <a:noFill/>
          </a:ln>
        </p:spPr>
      </p:pic>
      <p:pic>
        <p:nvPicPr>
          <p:cNvPr id="151" name="Picture 9"/>
          <p:cNvPicPr/>
          <p:nvPr/>
        </p:nvPicPr>
        <p:blipFill>
          <a:blip r:embed="rId7"/>
          <a:stretch/>
        </p:blipFill>
        <p:spPr>
          <a:xfrm>
            <a:off x="2895480" y="2511360"/>
            <a:ext cx="3857760" cy="2151360"/>
          </a:xfrm>
          <a:prstGeom prst="rect">
            <a:avLst/>
          </a:prstGeom>
          <a:ln w="0">
            <a:noFill/>
          </a:ln>
        </p:spPr>
      </p:pic>
      <p:pic>
        <p:nvPicPr>
          <p:cNvPr id="152" name="Picture 10"/>
          <p:cNvPicPr/>
          <p:nvPr/>
        </p:nvPicPr>
        <p:blipFill>
          <a:blip r:embed="rId8"/>
          <a:stretch/>
        </p:blipFill>
        <p:spPr>
          <a:xfrm>
            <a:off x="6095880" y="2517840"/>
            <a:ext cx="3735360" cy="210852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12"/>
          <p:cNvPicPr/>
          <p:nvPr/>
        </p:nvPicPr>
        <p:blipFill>
          <a:blip r:embed="rId9"/>
          <a:stretch/>
        </p:blipFill>
        <p:spPr>
          <a:xfrm>
            <a:off x="2968560" y="5237280"/>
            <a:ext cx="3735360" cy="210024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13"/>
          <p:cNvPicPr/>
          <p:nvPr/>
        </p:nvPicPr>
        <p:blipFill>
          <a:blip r:embed="rId10"/>
          <a:stretch/>
        </p:blipFill>
        <p:spPr>
          <a:xfrm>
            <a:off x="4608360" y="3700440"/>
            <a:ext cx="3961080" cy="2149560"/>
          </a:xfrm>
          <a:prstGeom prst="rect">
            <a:avLst/>
          </a:prstGeom>
          <a:ln w="0">
            <a:noFill/>
          </a:ln>
        </p:spPr>
      </p:pic>
      <p:pic>
        <p:nvPicPr>
          <p:cNvPr id="155" name="Picture 14"/>
          <p:cNvPicPr/>
          <p:nvPr/>
        </p:nvPicPr>
        <p:blipFill>
          <a:blip r:embed="rId11"/>
          <a:stretch/>
        </p:blipFill>
        <p:spPr>
          <a:xfrm>
            <a:off x="5821200" y="5048280"/>
            <a:ext cx="4272120" cy="2314800"/>
          </a:xfrm>
          <a:prstGeom prst="rect">
            <a:avLst/>
          </a:prstGeom>
          <a:ln w="0">
            <a:noFill/>
          </a:ln>
        </p:spPr>
      </p:pic>
      <p:pic>
        <p:nvPicPr>
          <p:cNvPr id="156" name="Picture 18"/>
          <p:cNvPicPr/>
          <p:nvPr/>
        </p:nvPicPr>
        <p:blipFill>
          <a:blip r:embed="rId12"/>
          <a:stretch/>
        </p:blipFill>
        <p:spPr>
          <a:xfrm>
            <a:off x="1505160" y="3859200"/>
            <a:ext cx="3741840" cy="2102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Table 1"/>
          <p:cNvGraphicFramePr/>
          <p:nvPr/>
        </p:nvGraphicFramePr>
        <p:xfrm>
          <a:off x="206280" y="1557360"/>
          <a:ext cx="5951160" cy="4628880"/>
        </p:xfrm>
        <a:graphic>
          <a:graphicData uri="http://schemas.openxmlformats.org/drawingml/2006/table">
            <a:tbl>
              <a:tblPr/>
              <a:tblGrid>
                <a:gridCol w="293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9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0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communs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3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Français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Philosophie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3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Histoire-Géographie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1h30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8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Langues vivantes A et B (LVA langue étrangère, LVB langue étrangère ou régionale)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d’etlv</a:t>
                      </a:r>
                      <a:endParaRPr lang="fr-FR" sz="1400" b="0" strike="noStrike" spc="-1">
                        <a:latin typeface="Arial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 dont 1h </a:t>
                      </a:r>
                      <a:endParaRPr lang="fr-FR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d’etlv</a:t>
                      </a:r>
                      <a:endParaRPr lang="fr-FR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Education physique et sportive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3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Mathématiques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moral et civique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 annuelles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51D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74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D6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8" name="CustomShape 2"/>
          <p:cNvSpPr/>
          <p:nvPr/>
        </p:nvSpPr>
        <p:spPr>
          <a:xfrm>
            <a:off x="0" y="0"/>
            <a:ext cx="3845160" cy="120204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00003A"/>
              </a:gs>
              <a:gs pos="100000">
                <a:srgbClr val="265A9A"/>
              </a:gs>
            </a:gsLst>
            <a:lin ang="5400000"/>
          </a:gradFill>
          <a:ln w="0">
            <a:noFill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159" name="CustomShape 3"/>
          <p:cNvSpPr/>
          <p:nvPr/>
        </p:nvSpPr>
        <p:spPr>
          <a:xfrm>
            <a:off x="189000" y="174600"/>
            <a:ext cx="3587760" cy="80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fr-FR" sz="2800" b="1" i="1" strike="noStrike" spc="-1" dirty="0">
                <a:solidFill>
                  <a:srgbClr val="F2F2F2"/>
                </a:solidFill>
                <a:latin typeface="Tahoma"/>
                <a:ea typeface="Lucida Sans Unicode"/>
              </a:rPr>
              <a:t>La Voie Technologique</a:t>
            </a:r>
            <a:endParaRPr lang="fr-FR" sz="2800" b="0" strike="noStrike" spc="-1" dirty="0">
              <a:latin typeface="Arial"/>
            </a:endParaRPr>
          </a:p>
        </p:txBody>
      </p:sp>
      <p:sp>
        <p:nvSpPr>
          <p:cNvPr id="160" name="CustomShape 4"/>
          <p:cNvSpPr/>
          <p:nvPr/>
        </p:nvSpPr>
        <p:spPr>
          <a:xfrm rot="10800000" flipH="1" flipV="1">
            <a:off x="3181860" y="3871800"/>
            <a:ext cx="2654780" cy="525401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ETLV : Enseignement techno en LV</a:t>
            </a:r>
            <a:endParaRPr lang="fr-FR" sz="1400" b="0" strike="noStrike" spc="-1" dirty="0">
              <a:latin typeface="Arial"/>
            </a:endParaRPr>
          </a:p>
        </p:txBody>
      </p:sp>
      <p:sp>
        <p:nvSpPr>
          <p:cNvPr id="2" name="CustomShape 5">
            <a:extLst>
              <a:ext uri="{FF2B5EF4-FFF2-40B4-BE49-F238E27FC236}">
                <a16:creationId xmlns:a16="http://schemas.microsoft.com/office/drawing/2014/main" id="{536E952E-53C0-7F43-A4E0-620EACA3686D}"/>
              </a:ext>
            </a:extLst>
          </p:cNvPr>
          <p:cNvSpPr/>
          <p:nvPr/>
        </p:nvSpPr>
        <p:spPr>
          <a:xfrm>
            <a:off x="6432480" y="1916280"/>
            <a:ext cx="2503800" cy="4062600"/>
          </a:xfrm>
          <a:prstGeom prst="rect">
            <a:avLst/>
          </a:prstGeom>
          <a:solidFill>
            <a:srgbClr val="FFFFFF"/>
          </a:solidFill>
          <a:ln w="50760">
            <a:solidFill>
              <a:srgbClr val="5FA326"/>
            </a:solidFill>
            <a:miter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4400" b="1" strike="noStrike" spc="-1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lang="fr-FR" sz="44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Enseignements de spécialité déterminés par la série :</a:t>
            </a:r>
            <a:endParaRPr lang="fr-FR" sz="18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lang="fr-FR" sz="18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3 EN PREMIERE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2 En TERMINALE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>
                <a:solidFill>
                  <a:srgbClr val="2C3F71"/>
                </a:solidFill>
                <a:latin typeface="Arial"/>
                <a:ea typeface="DejaVu Sans"/>
              </a:rPr>
              <a:t>(15h à 18h au total)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endParaRPr lang="fr-FR" sz="1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1"/>
          <p:cNvPicPr/>
          <p:nvPr/>
        </p:nvPicPr>
        <p:blipFill>
          <a:blip r:embed="rId3"/>
          <a:stretch/>
        </p:blipFill>
        <p:spPr>
          <a:xfrm>
            <a:off x="0" y="0"/>
            <a:ext cx="9142560" cy="20098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63" name="Table 1"/>
          <p:cNvGraphicFramePr/>
          <p:nvPr/>
        </p:nvGraphicFramePr>
        <p:xfrm>
          <a:off x="6705720" y="3068640"/>
          <a:ext cx="2136600" cy="3407333"/>
        </p:xfrm>
        <a:graphic>
          <a:graphicData uri="http://schemas.openxmlformats.org/drawingml/2006/table">
            <a:tbl>
              <a:tblPr/>
              <a:tblGrid>
                <a:gridCol w="213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804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le fonctionnement des entreprises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outils de communication et de bureautique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l’organisation et de la communication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4" name="Table 2"/>
          <p:cNvGraphicFramePr/>
          <p:nvPr/>
        </p:nvGraphicFramePr>
        <p:xfrm>
          <a:off x="395280" y="1484280"/>
          <a:ext cx="5870160" cy="5331046"/>
        </p:xfrm>
        <a:graphic>
          <a:graphicData uri="http://schemas.openxmlformats.org/drawingml/2006/table">
            <a:tbl>
              <a:tblPr/>
              <a:tblGrid>
                <a:gridCol w="3389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852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lang="fr-FR" sz="2000" b="1" strike="noStrike" spc="-1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Droit et économie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2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de gestion et numérique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168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Management, sciences de gestion et numérique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u="sng" strike="noStrike" spc="-1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Tle :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et finance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Mercatique (marketing)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Ressources humaines et communication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de gestion (Lycée Ozenne…)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5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2E3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65" name="Picture 76"/>
          <p:cNvPicPr/>
          <p:nvPr/>
        </p:nvPicPr>
        <p:blipFill>
          <a:blip r:embed="rId4"/>
          <a:srcRect r="3346" b="9972"/>
          <a:stretch/>
        </p:blipFill>
        <p:spPr>
          <a:xfrm>
            <a:off x="6541920" y="187200"/>
            <a:ext cx="2462400" cy="209556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3"/>
          <p:cNvSpPr/>
          <p:nvPr/>
        </p:nvSpPr>
        <p:spPr>
          <a:xfrm>
            <a:off x="577800" y="152892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2414520" y="187200"/>
            <a:ext cx="4097520" cy="94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 dirty="0">
                <a:solidFill>
                  <a:srgbClr val="FFFFFF"/>
                </a:solidFill>
                <a:latin typeface="Garamond"/>
                <a:ea typeface="DejaVu Sans"/>
              </a:rPr>
              <a:t>Sciences et Technologies</a:t>
            </a:r>
            <a:endParaRPr lang="fr-FR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 dirty="0">
                <a:solidFill>
                  <a:srgbClr val="FFFFFF"/>
                </a:solidFill>
                <a:latin typeface="Garamond"/>
                <a:ea typeface="DejaVu Sans"/>
              </a:rPr>
              <a:t>du Management et de la Gestion</a:t>
            </a:r>
            <a:endParaRPr lang="fr-FR" sz="2800" b="0" strike="noStrike" spc="-1" dirty="0">
              <a:latin typeface="Arial"/>
            </a:endParaRPr>
          </a:p>
        </p:txBody>
      </p:sp>
      <p:pic>
        <p:nvPicPr>
          <p:cNvPr id="168" name="Picture 79"/>
          <p:cNvPicPr/>
          <p:nvPr/>
        </p:nvPicPr>
        <p:blipFill>
          <a:blip r:embed="rId5"/>
          <a:stretch/>
        </p:blipFill>
        <p:spPr>
          <a:xfrm>
            <a:off x="-534960" y="0"/>
            <a:ext cx="3862440" cy="1717920"/>
          </a:xfrm>
          <a:prstGeom prst="rect">
            <a:avLst/>
          </a:prstGeom>
          <a:ln w="0">
            <a:noFill/>
          </a:ln>
        </p:spPr>
      </p:pic>
      <p:sp>
        <p:nvSpPr>
          <p:cNvPr id="169" name="CustomShape 5"/>
          <p:cNvSpPr/>
          <p:nvPr/>
        </p:nvSpPr>
        <p:spPr>
          <a:xfrm>
            <a:off x="2500200" y="1055520"/>
            <a:ext cx="4289400" cy="3715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 dirty="0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 : </a:t>
            </a:r>
            <a:r>
              <a:rPr lang="fr-FR" spc="-1" dirty="0">
                <a:solidFill>
                  <a:srgbClr val="EA157A"/>
                </a:solidFill>
                <a:latin typeface="Garamond"/>
                <a:ea typeface="DejaVu Sans"/>
              </a:rPr>
              <a:t>JPV, Aragon...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"/>
          <p:cNvPicPr/>
          <p:nvPr/>
        </p:nvPicPr>
        <p:blipFill>
          <a:blip r:embed="rId3"/>
          <a:stretch/>
        </p:blipFill>
        <p:spPr>
          <a:xfrm>
            <a:off x="0" y="171360"/>
            <a:ext cx="9142560" cy="20034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1" name="Table 1"/>
          <p:cNvGraphicFramePr/>
          <p:nvPr/>
        </p:nvGraphicFramePr>
        <p:xfrm>
          <a:off x="6877080" y="3527280"/>
          <a:ext cx="2138040" cy="2833547"/>
        </p:xfrm>
        <a:graphic>
          <a:graphicData uri="http://schemas.openxmlformats.org/drawingml/2006/table">
            <a:tbl>
              <a:tblPr/>
              <a:tblGrid>
                <a:gridCol w="2138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88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systèmes techniques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Curiosité pour les technologies nouvelles, pour la fabrication, la conception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760" marR="6876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2" name="Table 2"/>
          <p:cNvGraphicFramePr/>
          <p:nvPr>
            <p:extLst>
              <p:ext uri="{D42A27DB-BD31-4B8C-83A1-F6EECF244321}">
                <p14:modId xmlns:p14="http://schemas.microsoft.com/office/powerpoint/2010/main" val="1130781633"/>
              </p:ext>
            </p:extLst>
          </p:nvPr>
        </p:nvGraphicFramePr>
        <p:xfrm>
          <a:off x="227160" y="1580811"/>
          <a:ext cx="6514920" cy="5152993"/>
        </p:xfrm>
        <a:graphic>
          <a:graphicData uri="http://schemas.openxmlformats.org/drawingml/2006/table">
            <a:tbl>
              <a:tblPr/>
              <a:tblGrid>
                <a:gridCol w="3760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6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148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lang="fr-FR" sz="1800" b="1" strike="noStrike" spc="-1" baseline="30000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1800" b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0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6h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3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0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 et développement durable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16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Ingénierie, innovation et développement durable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u="sng" strike="noStrike" spc="-1" dirty="0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au choix en </a:t>
                      </a:r>
                      <a:r>
                        <a:rPr lang="fr-FR" sz="1800" b="1" u="sng" strike="noStrike" spc="-1" dirty="0" err="1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Tle</a:t>
                      </a:r>
                      <a:r>
                        <a:rPr lang="fr-FR" sz="1800" b="1" u="sng" strike="noStrike" spc="-1" dirty="0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 :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i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Architecture et construction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 dirty="0" err="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Energies</a:t>
                      </a:r>
                      <a:r>
                        <a:rPr lang="fr-FR" sz="1800" b="0" i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et environnement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Innovation technologique et écoconception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 </a:t>
                      </a:r>
                      <a:r>
                        <a:rPr lang="fr-FR" sz="1800" b="0" i="1" strike="noStrike" spc="-1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Systèmes d’information et numérique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12h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CED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400" b="1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1" strike="noStrike" spc="-1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400" b="1" strike="noStrike" spc="-1" dirty="0">
                          <a:solidFill>
                            <a:srgbClr val="0D0D0D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400" b="0" strike="noStrike" spc="-1" dirty="0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3" name="Picture 76"/>
          <p:cNvPicPr/>
          <p:nvPr/>
        </p:nvPicPr>
        <p:blipFill>
          <a:blip r:embed="rId4"/>
          <a:stretch/>
        </p:blipFill>
        <p:spPr>
          <a:xfrm>
            <a:off x="6875640" y="115920"/>
            <a:ext cx="2135160" cy="2481480"/>
          </a:xfrm>
          <a:prstGeom prst="rect">
            <a:avLst/>
          </a:prstGeom>
          <a:ln w="0">
            <a:noFill/>
          </a:ln>
        </p:spPr>
      </p:pic>
      <p:sp>
        <p:nvSpPr>
          <p:cNvPr id="174" name="CustomShape 3"/>
          <p:cNvSpPr/>
          <p:nvPr/>
        </p:nvSpPr>
        <p:spPr>
          <a:xfrm>
            <a:off x="204840" y="17524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2452680" y="1122480"/>
            <a:ext cx="4289400" cy="3715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 dirty="0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 : CDG à Muret, Déodat …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176" name="CustomShape 5"/>
          <p:cNvSpPr/>
          <p:nvPr/>
        </p:nvSpPr>
        <p:spPr>
          <a:xfrm flipH="1">
            <a:off x="1981440" y="19224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 dirty="0">
                <a:solidFill>
                  <a:srgbClr val="FFFFFF"/>
                </a:solidFill>
                <a:latin typeface="Garamond"/>
                <a:ea typeface="DejaVu Sans"/>
              </a:rPr>
              <a:t>Sciences et Technologies de l’Industrie et du Développement Durable </a:t>
            </a:r>
            <a:endParaRPr lang="fr-FR" sz="2800" b="0" strike="noStrike" spc="-1" dirty="0">
              <a:latin typeface="Arial"/>
            </a:endParaRPr>
          </a:p>
        </p:txBody>
      </p:sp>
      <p:pic>
        <p:nvPicPr>
          <p:cNvPr id="177" name="Picture 80"/>
          <p:cNvPicPr/>
          <p:nvPr/>
        </p:nvPicPr>
        <p:blipFill>
          <a:blip r:embed="rId5"/>
          <a:stretch/>
        </p:blipFill>
        <p:spPr>
          <a:xfrm>
            <a:off x="-458640" y="318960"/>
            <a:ext cx="3368880" cy="1605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1"/>
          <p:cNvPicPr/>
          <p:nvPr/>
        </p:nvPicPr>
        <p:blipFill>
          <a:blip r:embed="rId3"/>
          <a:stretch/>
        </p:blipFill>
        <p:spPr>
          <a:xfrm>
            <a:off x="92160" y="0"/>
            <a:ext cx="9142560" cy="15526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9" name="Table 1"/>
          <p:cNvGraphicFramePr/>
          <p:nvPr/>
        </p:nvGraphicFramePr>
        <p:xfrm>
          <a:off x="223920" y="2530440"/>
          <a:ext cx="5854320" cy="3595984"/>
        </p:xfrm>
        <a:graphic>
          <a:graphicData uri="http://schemas.openxmlformats.org/drawingml/2006/table">
            <a:tbl>
              <a:tblPr/>
              <a:tblGrid>
                <a:gridCol w="3047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1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1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lang="fr-FR" sz="1800" b="1" strike="noStrike" spc="-1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  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techniques sanitaires et sociales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pour la santé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Biologie et physiopathologie humaines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Chimie, biologie et physiopathologie humaines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2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16h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0" name="Table 2"/>
          <p:cNvGraphicFramePr/>
          <p:nvPr/>
        </p:nvGraphicFramePr>
        <p:xfrm>
          <a:off x="6372360" y="3068640"/>
          <a:ext cx="2682720" cy="2733480"/>
        </p:xfrm>
        <a:graphic>
          <a:graphicData uri="http://schemas.openxmlformats.org/drawingml/2006/table">
            <a:tbl>
              <a:tblPr/>
              <a:tblGrid>
                <a:gridCol w="268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48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700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des relations humaines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 travail sanitaire et social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d’initiative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du contact</a:t>
                      </a:r>
                      <a:endParaRPr lang="fr-FR" sz="16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Aptitude à communiquer et à travailler en équipe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81" name="Picture 76"/>
          <p:cNvPicPr/>
          <p:nvPr/>
        </p:nvPicPr>
        <p:blipFill>
          <a:blip r:embed="rId4"/>
          <a:stretch/>
        </p:blipFill>
        <p:spPr>
          <a:xfrm>
            <a:off x="6948360" y="77760"/>
            <a:ext cx="2009880" cy="1887840"/>
          </a:xfrm>
          <a:prstGeom prst="rect">
            <a:avLst/>
          </a:prstGeom>
          <a:ln w="0">
            <a:noFill/>
          </a:ln>
        </p:spPr>
      </p:pic>
      <p:sp>
        <p:nvSpPr>
          <p:cNvPr id="182" name="CustomShape 3"/>
          <p:cNvSpPr/>
          <p:nvPr/>
        </p:nvSpPr>
        <p:spPr>
          <a:xfrm>
            <a:off x="345960" y="253044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3159000" y="1415880"/>
            <a:ext cx="3457800" cy="3715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 dirty="0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 : </a:t>
            </a:r>
            <a:r>
              <a:rPr lang="fr-FR" spc="-1" dirty="0">
                <a:solidFill>
                  <a:srgbClr val="EA157A"/>
                </a:solidFill>
                <a:latin typeface="Garamond"/>
                <a:ea typeface="DejaVu Sans"/>
              </a:rPr>
              <a:t>Pierre d’Aragon ...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184" name="CustomShape 5"/>
          <p:cNvSpPr/>
          <p:nvPr/>
        </p:nvSpPr>
        <p:spPr>
          <a:xfrm flipH="1">
            <a:off x="2302200" y="403200"/>
            <a:ext cx="4535640" cy="94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de la santé et du social </a:t>
            </a:r>
            <a:endParaRPr lang="fr-FR" sz="2800" b="0" strike="noStrike" spc="-1">
              <a:latin typeface="Arial"/>
            </a:endParaRPr>
          </a:p>
        </p:txBody>
      </p:sp>
      <p:pic>
        <p:nvPicPr>
          <p:cNvPr id="185" name="Picture 80"/>
          <p:cNvPicPr/>
          <p:nvPr/>
        </p:nvPicPr>
        <p:blipFill>
          <a:blip r:embed="rId5"/>
          <a:stretch/>
        </p:blipFill>
        <p:spPr>
          <a:xfrm>
            <a:off x="-246240" y="209520"/>
            <a:ext cx="3741840" cy="2102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1"/>
          <p:cNvPicPr/>
          <p:nvPr/>
        </p:nvPicPr>
        <p:blipFill>
          <a:blip r:embed="rId3"/>
          <a:stretch/>
        </p:blipFill>
        <p:spPr>
          <a:xfrm>
            <a:off x="0" y="0"/>
            <a:ext cx="9142560" cy="200988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87" name="Table 1"/>
          <p:cNvGraphicFramePr/>
          <p:nvPr/>
        </p:nvGraphicFramePr>
        <p:xfrm>
          <a:off x="6516720" y="2836800"/>
          <a:ext cx="2493720" cy="2928727"/>
        </p:xfrm>
        <a:graphic>
          <a:graphicData uri="http://schemas.openxmlformats.org/drawingml/2006/table">
            <a:tbl>
              <a:tblPr/>
              <a:tblGrid>
                <a:gridCol w="249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00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012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Travail d’équipe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la manipulation, la démarche expérimentale en laboratoire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Sens de l’observation, rigueur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8" name="Table 2"/>
          <p:cNvGraphicFramePr/>
          <p:nvPr/>
        </p:nvGraphicFramePr>
        <p:xfrm>
          <a:off x="395280" y="2205000"/>
          <a:ext cx="5814720" cy="4188143"/>
        </p:xfrm>
        <a:graphic>
          <a:graphicData uri="http://schemas.openxmlformats.org/drawingml/2006/table">
            <a:tbl>
              <a:tblPr/>
              <a:tblGrid>
                <a:gridCol w="3349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56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1ère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5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et mathématiques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- biologie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912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i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en 1</a:t>
                      </a:r>
                      <a:r>
                        <a:rPr lang="fr-FR" sz="1800" b="1" i="1" u="sng" strike="noStrike" spc="-1" baseline="30000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1800" b="1" i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: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Biotechnologie </a:t>
                      </a:r>
                      <a:r>
                        <a:rPr lang="fr-FR" sz="1800" b="1" strike="noStrike" spc="-1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lang="fr-FR" sz="1800" b="0" strike="noStrike" spc="-1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9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Biochimie – biologie –biotechnologie </a:t>
                      </a:r>
                      <a:r>
                        <a:rPr lang="fr-FR" sz="1800" b="1" strike="noStrike" spc="-1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ou</a:t>
                      </a:r>
                      <a:r>
                        <a:rPr lang="fr-FR" sz="1800" b="0" strike="noStrike" spc="-1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0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physiques et chimiques en laboratoire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68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89" name="Picture 76"/>
          <p:cNvPicPr/>
          <p:nvPr/>
        </p:nvPicPr>
        <p:blipFill>
          <a:blip r:embed="rId4"/>
          <a:stretch/>
        </p:blipFill>
        <p:spPr>
          <a:xfrm>
            <a:off x="6516720" y="131760"/>
            <a:ext cx="2482920" cy="1873440"/>
          </a:xfrm>
          <a:prstGeom prst="rect">
            <a:avLst/>
          </a:prstGeom>
          <a:ln w="0">
            <a:noFill/>
          </a:ln>
        </p:spPr>
      </p:pic>
      <p:sp>
        <p:nvSpPr>
          <p:cNvPr id="190" name="CustomShape 3"/>
          <p:cNvSpPr/>
          <p:nvPr/>
        </p:nvSpPr>
        <p:spPr>
          <a:xfrm>
            <a:off x="2627280" y="1306440"/>
            <a:ext cx="3383280" cy="6485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 dirty="0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 : </a:t>
            </a:r>
            <a:r>
              <a:rPr lang="fr-FR" sz="1800" b="0" strike="noStrike" spc="-1" dirty="0" smtClean="0">
                <a:solidFill>
                  <a:srgbClr val="EA157A"/>
                </a:solidFill>
                <a:latin typeface="Garamond"/>
                <a:ea typeface="DejaVu Sans"/>
              </a:rPr>
              <a:t>JPV (sciences Physiques et Chimiques en laboratoire) 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…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 flipH="1">
            <a:off x="2302200" y="403200"/>
            <a:ext cx="4535640" cy="94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de Laboratoire 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407880" y="214776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>
              <a:latin typeface="Arial"/>
            </a:endParaRPr>
          </a:p>
        </p:txBody>
      </p:sp>
      <p:pic>
        <p:nvPicPr>
          <p:cNvPr id="193" name="Picture 80"/>
          <p:cNvPicPr/>
          <p:nvPr/>
        </p:nvPicPr>
        <p:blipFill>
          <a:blip r:embed="rId5"/>
          <a:stretch/>
        </p:blipFill>
        <p:spPr>
          <a:xfrm>
            <a:off x="-555480" y="190440"/>
            <a:ext cx="3737160" cy="2108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Table 1"/>
          <p:cNvGraphicFramePr/>
          <p:nvPr/>
        </p:nvGraphicFramePr>
        <p:xfrm>
          <a:off x="6540480" y="2952720"/>
          <a:ext cx="2492280" cy="3117600"/>
        </p:xfrm>
        <a:graphic>
          <a:graphicData uri="http://schemas.openxmlformats.org/drawingml/2006/table">
            <a:tbl>
              <a:tblPr/>
              <a:tblGrid>
                <a:gridCol w="2492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656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104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pour les applications de l’art : graphisme, mode, design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Intérêt pour la conception et la réalisation d’objets ou d’espaces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Esprit créatif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5" name="Table 2"/>
          <p:cNvGraphicFramePr/>
          <p:nvPr/>
        </p:nvGraphicFramePr>
        <p:xfrm>
          <a:off x="130320" y="2924280"/>
          <a:ext cx="6219360" cy="3280098"/>
        </p:xfrm>
        <a:graphic>
          <a:graphicData uri="http://schemas.openxmlformats.org/drawingml/2006/table">
            <a:tbl>
              <a:tblPr/>
              <a:tblGrid>
                <a:gridCol w="33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968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800" b="1" i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SPECIALITE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Physique – chimie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Outils et langages numériques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Design et métiers d’art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Analyse et méthodes en design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19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Conception et création en design et métiers d’art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9h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6" name="Picture 85"/>
          <p:cNvPicPr/>
          <p:nvPr/>
        </p:nvPicPr>
        <p:blipFill>
          <a:blip r:embed="rId3"/>
          <a:stretch/>
        </p:blipFill>
        <p:spPr>
          <a:xfrm>
            <a:off x="-324000" y="255600"/>
            <a:ext cx="3040200" cy="1587600"/>
          </a:xfrm>
          <a:prstGeom prst="rect">
            <a:avLst/>
          </a:prstGeom>
          <a:ln w="0">
            <a:noFill/>
          </a:ln>
        </p:spPr>
      </p:pic>
      <p:sp>
        <p:nvSpPr>
          <p:cNvPr id="197" name="CustomShape 3"/>
          <p:cNvSpPr/>
          <p:nvPr/>
        </p:nvSpPr>
        <p:spPr>
          <a:xfrm flipH="1">
            <a:off x="1940040" y="52056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du Design et des Arts Appliqués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2666880" y="1617840"/>
            <a:ext cx="3040200" cy="64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 dirty="0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 dirty="0">
                <a:solidFill>
                  <a:srgbClr val="EA157A"/>
                </a:solidFill>
                <a:latin typeface="Garamond"/>
                <a:ea typeface="DejaVu Sans"/>
              </a:rPr>
              <a:t> : Arènes, Joséphine Baker…</a:t>
            </a:r>
            <a:endParaRPr lang="fr-FR" sz="1800" b="0" strike="noStrike" spc="-1" dirty="0">
              <a:latin typeface="Arial"/>
            </a:endParaRPr>
          </a:p>
        </p:txBody>
      </p:sp>
      <p:pic>
        <p:nvPicPr>
          <p:cNvPr id="199" name="Picture 88"/>
          <p:cNvPicPr/>
          <p:nvPr/>
        </p:nvPicPr>
        <p:blipFill>
          <a:blip r:embed="rId4"/>
          <a:srcRect l="25984" t="33194" r="39563" b="17781"/>
          <a:stretch/>
        </p:blipFill>
        <p:spPr>
          <a:xfrm>
            <a:off x="6477120" y="345960"/>
            <a:ext cx="2519640" cy="2013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Table 1"/>
          <p:cNvGraphicFramePr/>
          <p:nvPr/>
        </p:nvGraphicFramePr>
        <p:xfrm>
          <a:off x="6348240" y="3965400"/>
          <a:ext cx="2796840" cy="2306278"/>
        </p:xfrm>
        <a:graphic>
          <a:graphicData uri="http://schemas.openxmlformats.org/drawingml/2006/table">
            <a:tbl>
              <a:tblPr/>
              <a:tblGrid>
                <a:gridCol w="2796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48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98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  <a:spcBef>
                          <a:spcPts val="201"/>
                        </a:spcBef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Elèves motivés par :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La nature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l’environnement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L’agroalimentaire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1" name="Table 2"/>
          <p:cNvGraphicFramePr/>
          <p:nvPr/>
        </p:nvGraphicFramePr>
        <p:xfrm>
          <a:off x="108000" y="3306600"/>
          <a:ext cx="6051240" cy="3425566"/>
        </p:xfrm>
        <a:graphic>
          <a:graphicData uri="http://schemas.openxmlformats.org/drawingml/2006/table">
            <a:tbl>
              <a:tblPr/>
              <a:tblGrid>
                <a:gridCol w="3889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716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lang="fr-FR" sz="1800" b="1" strike="noStrike" spc="-1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9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Gestion des ressources et de l’alimentation </a:t>
                      </a:r>
                      <a:r>
                        <a:rPr lang="fr-FR" sz="14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(Gestion des ressources naturelles, Physique – Chimie, Biologie)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6h45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48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Territoires et société </a:t>
                      </a:r>
                      <a:r>
                        <a:rPr lang="fr-FR" sz="14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(SES)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2h30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4h30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Technologie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Au choix </a:t>
                      </a:r>
                      <a:r>
                        <a:rPr lang="fr-FR" sz="1800" b="1" strike="noStrike" spc="-1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: </a:t>
                      </a: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Aménagement, Production, Agroéquipement, Services, Transformation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Total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12h15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11h15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2" name="CustomShape 3"/>
          <p:cNvSpPr/>
          <p:nvPr/>
        </p:nvSpPr>
        <p:spPr>
          <a:xfrm>
            <a:off x="316080" y="1768320"/>
            <a:ext cx="8645760" cy="1341000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u="sng" strike="noStrike" spc="-1">
                <a:solidFill>
                  <a:srgbClr val="FF0000"/>
                </a:solidFill>
                <a:uFillTx/>
                <a:latin typeface="Arial"/>
                <a:ea typeface="DejaVu Sans"/>
              </a:rPr>
              <a:t>Spécificités du tronc commun :</a:t>
            </a:r>
            <a:endParaRPr lang="fr-FR" sz="18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Un poids plus important accordé au </a:t>
            </a:r>
            <a:r>
              <a:rPr lang="fr-FR" sz="1600" b="1" strike="noStrike" spc="-1">
                <a:solidFill>
                  <a:srgbClr val="FF0000"/>
                </a:solidFill>
                <a:latin typeface="Arial"/>
                <a:ea typeface="DejaVu Sans"/>
              </a:rPr>
              <a:t>français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 (3h30 au lieu de 3h)</a:t>
            </a:r>
            <a:endParaRPr lang="fr-FR" sz="16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Des enseignements obligatoires en </a:t>
            </a:r>
            <a:r>
              <a:rPr lang="fr-FR" sz="1600" b="1" strike="noStrike" spc="-1">
                <a:solidFill>
                  <a:srgbClr val="FF0000"/>
                </a:solidFill>
                <a:latin typeface="Arial"/>
                <a:ea typeface="DejaVu Sans"/>
              </a:rPr>
              <a:t>éducation socioculturelle 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lang="fr-FR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culture et société 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- 1h) et en </a:t>
            </a:r>
            <a:r>
              <a:rPr lang="fr-FR" sz="1600" b="1" strike="noStrike" spc="-1">
                <a:solidFill>
                  <a:srgbClr val="FF0000"/>
                </a:solidFill>
                <a:latin typeface="Arial"/>
                <a:ea typeface="DejaVu Sans"/>
              </a:rPr>
              <a:t>informatique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 (0h30)</a:t>
            </a:r>
            <a:endParaRPr lang="fr-FR" sz="16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Des </a:t>
            </a:r>
            <a:r>
              <a:rPr lang="fr-FR" sz="1600" b="1" strike="noStrike" spc="-1">
                <a:solidFill>
                  <a:srgbClr val="FF0000"/>
                </a:solidFill>
                <a:latin typeface="Arial"/>
                <a:ea typeface="DejaVu Sans"/>
              </a:rPr>
              <a:t>stages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 individuels et collectifs </a:t>
            </a:r>
            <a:endParaRPr lang="fr-FR" sz="1600" b="0" strike="noStrike" spc="-1">
              <a:latin typeface="Arial"/>
            </a:endParaRPr>
          </a:p>
        </p:txBody>
      </p:sp>
      <p:pic>
        <p:nvPicPr>
          <p:cNvPr id="203" name="Picture 63"/>
          <p:cNvPicPr/>
          <p:nvPr/>
        </p:nvPicPr>
        <p:blipFill>
          <a:blip r:embed="rId3"/>
          <a:srcRect l="35058" b="9745"/>
          <a:stretch/>
        </p:blipFill>
        <p:spPr>
          <a:xfrm>
            <a:off x="7093080" y="163440"/>
            <a:ext cx="1868760" cy="1509840"/>
          </a:xfrm>
          <a:prstGeom prst="rect">
            <a:avLst/>
          </a:prstGeom>
          <a:ln w="0">
            <a:noFill/>
          </a:ln>
        </p:spPr>
      </p:pic>
      <p:sp>
        <p:nvSpPr>
          <p:cNvPr id="204" name="CustomShape 4"/>
          <p:cNvSpPr/>
          <p:nvPr/>
        </p:nvSpPr>
        <p:spPr>
          <a:xfrm>
            <a:off x="2557440" y="1163520"/>
            <a:ext cx="4461120" cy="36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>
                <a:solidFill>
                  <a:srgbClr val="EA157A"/>
                </a:solidFill>
                <a:latin typeface="Garamond"/>
                <a:ea typeface="DejaVu Sans"/>
              </a:rPr>
              <a:t> : Ondes; Auzeville (Castanet-Tolosan)…</a:t>
            </a:r>
            <a:endParaRPr lang="fr-FR" sz="1800" b="0" strike="noStrike" spc="-1">
              <a:latin typeface="Arial"/>
            </a:endParaRPr>
          </a:p>
        </p:txBody>
      </p:sp>
      <p:pic>
        <p:nvPicPr>
          <p:cNvPr id="205" name="Picture 65"/>
          <p:cNvPicPr/>
          <p:nvPr/>
        </p:nvPicPr>
        <p:blipFill>
          <a:blip r:embed="rId4"/>
          <a:stretch/>
        </p:blipFill>
        <p:spPr>
          <a:xfrm>
            <a:off x="-684360" y="-130320"/>
            <a:ext cx="4064040" cy="2237040"/>
          </a:xfrm>
          <a:prstGeom prst="rect">
            <a:avLst/>
          </a:prstGeom>
          <a:ln w="0">
            <a:noFill/>
          </a:ln>
        </p:spPr>
      </p:pic>
      <p:sp>
        <p:nvSpPr>
          <p:cNvPr id="206" name="CustomShape 5"/>
          <p:cNvSpPr/>
          <p:nvPr/>
        </p:nvSpPr>
        <p:spPr>
          <a:xfrm>
            <a:off x="328680" y="3287880"/>
            <a:ext cx="260568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07" name="CustomShape 6"/>
          <p:cNvSpPr/>
          <p:nvPr/>
        </p:nvSpPr>
        <p:spPr>
          <a:xfrm flipH="1">
            <a:off x="2556000" y="227160"/>
            <a:ext cx="4534200" cy="94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de l’Agronomie et du vivant </a:t>
            </a:r>
            <a:endParaRPr lang="fr-FR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" name="Table 1"/>
          <p:cNvGraphicFramePr/>
          <p:nvPr/>
        </p:nvGraphicFramePr>
        <p:xfrm>
          <a:off x="6257880" y="2662200"/>
          <a:ext cx="2796840" cy="4044600"/>
        </p:xfrm>
        <a:graphic>
          <a:graphicData uri="http://schemas.openxmlformats.org/drawingml/2006/table">
            <a:tbl>
              <a:tblPr/>
              <a:tblGrid>
                <a:gridCol w="2796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620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1" strike="noStrike" spc="-1">
                          <a:solidFill>
                            <a:srgbClr val="FFFFFF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840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attirés par la gestion hôtelière et la restauration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Etre rigoureux, méthodique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Volontaire et esprit de persévérance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Autonomie et sens des responsabilités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Goût du travail en équipe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Résistance physique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9" name="Table 2"/>
          <p:cNvGraphicFramePr/>
          <p:nvPr/>
        </p:nvGraphicFramePr>
        <p:xfrm>
          <a:off x="316080" y="2685960"/>
          <a:ext cx="5843160" cy="4047715"/>
        </p:xfrm>
        <a:graphic>
          <a:graphicData uri="http://schemas.openxmlformats.org/drawingml/2006/table">
            <a:tbl>
              <a:tblPr/>
              <a:tblGrid>
                <a:gridCol w="33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132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1</a:t>
                      </a:r>
                      <a:r>
                        <a:rPr lang="fr-FR" sz="2000" b="1" strike="noStrike" spc="-1" baseline="3000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ère</a:t>
                      </a: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20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 Terminale</a:t>
                      </a:r>
                      <a:endParaRPr lang="fr-FR" sz="20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 – gestion hôtelière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6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 scientifique alimentation environnement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10h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3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Sciences et technologies culinaires et des services – enseignement scientifique alimentation-environnement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13h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5F6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18h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10" name="Picture 75"/>
          <p:cNvPicPr/>
          <p:nvPr/>
        </p:nvPicPr>
        <p:blipFill>
          <a:blip r:embed="rId3"/>
          <a:stretch/>
        </p:blipFill>
        <p:spPr>
          <a:xfrm>
            <a:off x="7020000" y="260280"/>
            <a:ext cx="1800360" cy="1839960"/>
          </a:xfrm>
          <a:prstGeom prst="rect">
            <a:avLst/>
          </a:prstGeom>
          <a:ln w="0">
            <a:noFill/>
          </a:ln>
        </p:spPr>
      </p:pic>
      <p:sp>
        <p:nvSpPr>
          <p:cNvPr id="212" name="CustomShape 4"/>
          <p:cNvSpPr/>
          <p:nvPr/>
        </p:nvSpPr>
        <p:spPr>
          <a:xfrm>
            <a:off x="3335400" y="1006560"/>
            <a:ext cx="3040200" cy="367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EA157A"/>
                </a:solidFill>
                <a:uFillTx/>
                <a:latin typeface="Garamond"/>
                <a:ea typeface="DejaVu Sans"/>
              </a:rPr>
              <a:t>Lycées</a:t>
            </a:r>
            <a:r>
              <a:rPr lang="fr-FR" sz="1800" b="0" strike="noStrike" spc="-1">
                <a:solidFill>
                  <a:srgbClr val="EA157A"/>
                </a:solidFill>
                <a:latin typeface="Garamond"/>
                <a:ea typeface="DejaVu Sans"/>
              </a:rPr>
              <a:t> : Occitanie à Toulouse…</a:t>
            </a:r>
            <a:endParaRPr lang="fr-FR" sz="1800" b="0" strike="noStrike" spc="-1">
              <a:latin typeface="Arial"/>
            </a:endParaRPr>
          </a:p>
        </p:txBody>
      </p:sp>
      <p:pic>
        <p:nvPicPr>
          <p:cNvPr id="213" name="Picture 78"/>
          <p:cNvPicPr/>
          <p:nvPr/>
        </p:nvPicPr>
        <p:blipFill>
          <a:blip r:embed="rId4"/>
          <a:stretch/>
        </p:blipFill>
        <p:spPr>
          <a:xfrm>
            <a:off x="-506520" y="-44280"/>
            <a:ext cx="3741840" cy="1743120"/>
          </a:xfrm>
          <a:prstGeom prst="rect">
            <a:avLst/>
          </a:prstGeom>
          <a:ln w="0">
            <a:noFill/>
          </a:ln>
        </p:spPr>
      </p:pic>
      <p:sp>
        <p:nvSpPr>
          <p:cNvPr id="214" name="CustomShape 5"/>
          <p:cNvSpPr/>
          <p:nvPr/>
        </p:nvSpPr>
        <p:spPr>
          <a:xfrm flipH="1">
            <a:off x="2392560" y="176040"/>
            <a:ext cx="4534200" cy="94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 dirty="0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 dirty="0">
                <a:solidFill>
                  <a:srgbClr val="FFFFFF"/>
                </a:solidFill>
                <a:latin typeface="Garamond"/>
                <a:ea typeface="DejaVu Sans"/>
              </a:rPr>
              <a:t>de l’Hôtellerie et de la Restauration</a:t>
            </a:r>
            <a:endParaRPr lang="fr-FR" sz="2800" b="0" strike="noStrike" spc="-1" dirty="0">
              <a:latin typeface="Arial"/>
            </a:endParaRPr>
          </a:p>
        </p:txBody>
      </p:sp>
      <p:sp>
        <p:nvSpPr>
          <p:cNvPr id="215" name="CustomShape 6"/>
          <p:cNvSpPr/>
          <p:nvPr/>
        </p:nvSpPr>
        <p:spPr>
          <a:xfrm>
            <a:off x="316080" y="2685960"/>
            <a:ext cx="3305160" cy="68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D0D0D"/>
                </a:solidFill>
                <a:latin typeface="Arial"/>
                <a:ea typeface="Lucida Sans Unicode"/>
              </a:rPr>
              <a:t>ENSEIGNEMENTS DE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7000"/>
              </a:lnSpc>
            </a:pPr>
            <a:r>
              <a:rPr lang="fr-FR" sz="1800" b="1" i="1" strike="noStrike" spc="-1">
                <a:solidFill>
                  <a:srgbClr val="0D0D0D"/>
                </a:solidFill>
                <a:latin typeface="Arial"/>
                <a:ea typeface="Lucida Sans Unicode"/>
              </a:rPr>
              <a:t>SPECIALITE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" name="CustomShape 3">
            <a:extLst>
              <a:ext uri="{FF2B5EF4-FFF2-40B4-BE49-F238E27FC236}">
                <a16:creationId xmlns:a16="http://schemas.microsoft.com/office/drawing/2014/main" id="{FE63075E-DD2D-8FE7-5C51-CAE16FB34B77}"/>
              </a:ext>
            </a:extLst>
          </p:cNvPr>
          <p:cNvSpPr/>
          <p:nvPr/>
        </p:nvSpPr>
        <p:spPr>
          <a:xfrm>
            <a:off x="323640" y="1609597"/>
            <a:ext cx="6612120" cy="771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600" b="1" u="sng" strike="noStrike" spc="-1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Possibilité d’intégrer la 1</a:t>
            </a:r>
            <a:r>
              <a:rPr lang="fr-FR" sz="1600" b="1" u="sng" strike="noStrike" spc="-1" baseline="30000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ère</a:t>
            </a:r>
            <a:r>
              <a:rPr lang="fr-FR" sz="1600" b="1" u="sng" strike="noStrike" spc="-1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 STHR « accueil » après une 2</a:t>
            </a:r>
            <a:r>
              <a:rPr lang="fr-FR" sz="1600" b="1" u="sng" strike="noStrike" spc="-1" baseline="30000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nde</a:t>
            </a:r>
            <a:r>
              <a:rPr lang="fr-FR" sz="1600" b="1" u="sng" strike="noStrike" spc="-1" dirty="0">
                <a:solidFill>
                  <a:srgbClr val="000000"/>
                </a:solidFill>
                <a:uFillTx/>
                <a:latin typeface="Arial"/>
                <a:ea typeface="DejaVu Sans"/>
              </a:rPr>
              <a:t> GT :</a:t>
            </a:r>
            <a:endParaRPr lang="fr-FR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D0D0D"/>
                </a:solidFill>
                <a:latin typeface="Arial"/>
                <a:ea typeface="DejaVu Sans"/>
              </a:rPr>
              <a:t>Un stage en entreprise (4 semaines) à faire pendant l’été.</a:t>
            </a:r>
            <a:endParaRPr lang="fr-F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D0D0D"/>
                </a:solidFill>
                <a:latin typeface="Arial"/>
                <a:ea typeface="DejaVu Sans"/>
              </a:rPr>
              <a:t> Un autre stage de 4 semaines pendant la 1</a:t>
            </a:r>
            <a:r>
              <a:rPr lang="fr-FR" sz="1400" b="0" strike="noStrike" spc="-1" baseline="30000" dirty="0">
                <a:solidFill>
                  <a:srgbClr val="0D0D0D"/>
                </a:solidFill>
                <a:latin typeface="Arial"/>
                <a:ea typeface="DejaVu Sans"/>
              </a:rPr>
              <a:t>ère</a:t>
            </a:r>
            <a:endParaRPr lang="fr-FR" sz="1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Table 1"/>
          <p:cNvGraphicFramePr/>
          <p:nvPr/>
        </p:nvGraphicFramePr>
        <p:xfrm>
          <a:off x="6829560" y="3363840"/>
          <a:ext cx="2212920" cy="2823210"/>
        </p:xfrm>
        <a:graphic>
          <a:graphicData uri="http://schemas.openxmlformats.org/drawingml/2006/table">
            <a:tbl>
              <a:tblPr/>
              <a:tblGrid>
                <a:gridCol w="2212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720"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  <a:spcBef>
                          <a:spcPts val="451"/>
                        </a:spcBef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Lucida Sans Unicode"/>
                        </a:rPr>
                        <a:t>Profil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7840">
                <a:tc>
                  <a:txBody>
                    <a:bodyPr/>
                    <a:lstStyle/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Elèves motivés possédant des compétences artistiques avérées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93000"/>
                        </a:lnSpc>
                        <a:spcBef>
                          <a:spcPts val="224"/>
                        </a:spcBef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93000"/>
                        </a:lnSpc>
                        <a:spcBef>
                          <a:spcPts val="451"/>
                        </a:spcBef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Cours de pratique artistique assurés au conservatoire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BD0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7" name="Table 2"/>
          <p:cNvGraphicFramePr/>
          <p:nvPr/>
        </p:nvGraphicFramePr>
        <p:xfrm>
          <a:off x="111240" y="3147840"/>
          <a:ext cx="6622560" cy="3557270"/>
        </p:xfrm>
        <a:graphic>
          <a:graphicData uri="http://schemas.openxmlformats.org/drawingml/2006/table">
            <a:tbl>
              <a:tblPr/>
              <a:tblGrid>
                <a:gridCol w="3665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4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2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968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ENSEIGNEMENTS DE SPECIALITE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PREMIERE 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TERMINALE 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0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Economie, droit et environnement du spectacle vivant.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3h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-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00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Culture et sciences chorégraphiques </a:t>
                      </a:r>
                      <a:r>
                        <a:rPr lang="fr-FR" sz="1800" b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musicales </a:t>
                      </a:r>
                      <a:r>
                        <a:rPr lang="fr-FR" sz="1800" b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02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Pratique chorégraphique</a:t>
                      </a:r>
                      <a:r>
                        <a:rPr lang="fr-FR" sz="1800" b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 ou </a:t>
                      </a: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musicale </a:t>
                      </a:r>
                      <a:r>
                        <a:rPr lang="fr-FR" sz="1800" b="1" u="sng" strike="noStrike" spc="-1">
                          <a:solidFill>
                            <a:srgbClr val="FF0000"/>
                          </a:solidFill>
                          <a:uFillTx/>
                          <a:latin typeface="Arial"/>
                          <a:ea typeface="Microsoft YaHei"/>
                        </a:rPr>
                        <a:t>ou</a:t>
                      </a: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 théâtrale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5h30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7h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7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Au total :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14h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1480" marR="5148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18" name="Picture 65"/>
          <p:cNvPicPr/>
          <p:nvPr/>
        </p:nvPicPr>
        <p:blipFill>
          <a:blip r:embed="rId3"/>
          <a:stretch/>
        </p:blipFill>
        <p:spPr>
          <a:xfrm>
            <a:off x="-458640" y="0"/>
            <a:ext cx="3454560" cy="1851120"/>
          </a:xfrm>
          <a:prstGeom prst="rect">
            <a:avLst/>
          </a:prstGeom>
          <a:ln w="0">
            <a:noFill/>
          </a:ln>
        </p:spPr>
      </p:pic>
      <p:pic>
        <p:nvPicPr>
          <p:cNvPr id="219" name="Picture 66"/>
          <p:cNvPicPr/>
          <p:nvPr/>
        </p:nvPicPr>
        <p:blipFill>
          <a:blip r:embed="rId4"/>
          <a:stretch/>
        </p:blipFill>
        <p:spPr>
          <a:xfrm>
            <a:off x="6310080" y="69120"/>
            <a:ext cx="2475000" cy="1484640"/>
          </a:xfrm>
          <a:prstGeom prst="rect">
            <a:avLst/>
          </a:prstGeom>
          <a:ln w="0">
            <a:noFill/>
          </a:ln>
        </p:spPr>
      </p:pic>
      <p:sp>
        <p:nvSpPr>
          <p:cNvPr id="220" name="CustomShape 3"/>
          <p:cNvSpPr/>
          <p:nvPr/>
        </p:nvSpPr>
        <p:spPr>
          <a:xfrm flipH="1">
            <a:off x="1905120" y="268200"/>
            <a:ext cx="4534200" cy="1373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Sciences et Technologies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du Théâtre, de la Musique </a:t>
            </a:r>
            <a:endParaRPr lang="fr-FR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i="1" strike="noStrike" spc="-1">
                <a:solidFill>
                  <a:srgbClr val="FFFFFF"/>
                </a:solidFill>
                <a:latin typeface="Garamond"/>
                <a:ea typeface="DejaVu Sans"/>
              </a:rPr>
              <a:t>et de la Danse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869920" y="717480"/>
            <a:ext cx="2475000" cy="36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u="sng" strike="noStrike" spc="-1">
                <a:solidFill>
                  <a:srgbClr val="EA157A"/>
                </a:solidFill>
                <a:uFillTx/>
                <a:latin typeface="Garamond"/>
                <a:ea typeface="DejaVu Sans"/>
              </a:rPr>
              <a:t>Lycée</a:t>
            </a:r>
            <a:r>
              <a:rPr lang="fr-FR" sz="1800" b="0" strike="noStrike" spc="-1">
                <a:solidFill>
                  <a:srgbClr val="EA157A"/>
                </a:solidFill>
                <a:latin typeface="Garamond"/>
                <a:ea typeface="DejaVu Sans"/>
              </a:rPr>
              <a:t> : Saint Sernin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" name="CustomShape 5">
            <a:extLst>
              <a:ext uri="{FF2B5EF4-FFF2-40B4-BE49-F238E27FC236}">
                <a16:creationId xmlns:a16="http://schemas.microsoft.com/office/drawing/2014/main" id="{7461C612-0A4E-77C4-6165-0E1D11E2C251}"/>
              </a:ext>
            </a:extLst>
          </p:cNvPr>
          <p:cNvSpPr/>
          <p:nvPr/>
        </p:nvSpPr>
        <p:spPr>
          <a:xfrm>
            <a:off x="111240" y="1525020"/>
            <a:ext cx="8561520" cy="1079399"/>
          </a:xfrm>
          <a:prstGeom prst="rect">
            <a:avLst/>
          </a:prstGeom>
          <a:solidFill>
            <a:srgbClr val="D9D9D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333333"/>
                </a:solidFill>
                <a:latin typeface="Arial"/>
                <a:ea typeface="DejaVu Sans"/>
              </a:rPr>
              <a:t>La  1ère S2TMD est accessible, en fonction des places vacantes, aux candidats n’ayant pas suivi la 2nde option TMD. Les candidats doivent présenter des épreuves artistiques.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600" b="0" u="sng" strike="noStrike" spc="-1" dirty="0">
                <a:solidFill>
                  <a:srgbClr val="3FCDE7"/>
                </a:solidFill>
                <a:uFillTx/>
                <a:latin typeface="Arial"/>
                <a:ea typeface="DejaVu Sans"/>
                <a:hlinkClick r:id="rId5"/>
              </a:rPr>
              <a:t>https://conservatoire.toulouse.fr/inscriptions/</a:t>
            </a: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6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916" y="1225263"/>
            <a:ext cx="2487384" cy="749873"/>
          </a:xfrm>
          <a:prstGeom prst="rect">
            <a:avLst/>
          </a:prstGeom>
        </p:spPr>
      </p:pic>
      <p:sp>
        <p:nvSpPr>
          <p:cNvPr id="58" name="TextShape 1"/>
          <p:cNvSpPr/>
          <p:nvPr/>
        </p:nvSpPr>
        <p:spPr>
          <a:xfrm>
            <a:off x="634481" y="1070066"/>
            <a:ext cx="7343280" cy="42826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0" strike="noStrike" spc="-1" dirty="0" smtClean="0">
                <a:solidFill>
                  <a:schemeClr val="bg1"/>
                </a:solidFill>
                <a:latin typeface="Arial"/>
                <a:ea typeface="DejaVu Sans"/>
              </a:rPr>
              <a:t>		</a:t>
            </a:r>
            <a:r>
              <a:rPr lang="fr-FR" sz="2800" b="0" strike="noStrike" spc="-1" dirty="0" smtClean="0">
                <a:latin typeface="Arial"/>
                <a:ea typeface="DejaVu Sans"/>
              </a:rPr>
              <a:t>SOMMAIRE</a:t>
            </a:r>
            <a:r>
              <a:rPr lang="fr-FR" sz="2800" b="0" strike="noStrike" spc="-1" dirty="0">
                <a:latin typeface="Arial"/>
                <a:ea typeface="DejaVu Sans"/>
              </a:rPr>
              <a:t> : </a:t>
            </a: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r>
              <a:rPr lang="fr-FR" sz="2800" b="0" strike="noStrike" spc="-1" dirty="0">
                <a:solidFill>
                  <a:srgbClr val="000000"/>
                </a:solidFill>
                <a:ea typeface="DejaVu Sans"/>
              </a:rPr>
              <a:t>Les voies d’orientation après la seconde</a:t>
            </a:r>
            <a:endParaRPr lang="fr-FR" sz="2800" b="0" strike="noStrike" spc="-1" dirty="0"/>
          </a:p>
          <a:p>
            <a:pPr>
              <a:lnSpc>
                <a:spcPct val="100000"/>
              </a:lnSpc>
            </a:pPr>
            <a:endParaRPr lang="fr-FR" sz="2800" b="0" strike="noStrike" spc="-1" dirty="0"/>
          </a:p>
          <a:p>
            <a:pPr>
              <a:lnSpc>
                <a:spcPct val="100000"/>
              </a:lnSpc>
            </a:pPr>
            <a:endParaRPr lang="fr-FR" sz="2800" b="0" strike="noStrike" spc="-1" dirty="0"/>
          </a:p>
          <a:p>
            <a:pPr marL="457200" indent="-457200">
              <a:lnSpc>
                <a:spcPct val="100000"/>
              </a:lnSpc>
              <a:buFontTx/>
              <a:buChar char="-"/>
            </a:pPr>
            <a:r>
              <a:rPr lang="fr-FR" sz="2800" b="0" strike="noStrike" spc="-1" dirty="0" smtClean="0">
                <a:solidFill>
                  <a:srgbClr val="000000"/>
                </a:solidFill>
                <a:ea typeface="DejaVu Sans"/>
              </a:rPr>
              <a:t>Dates </a:t>
            </a:r>
            <a:r>
              <a:rPr lang="fr-FR" sz="2800" b="0" strike="noStrike" spc="-1" dirty="0">
                <a:solidFill>
                  <a:srgbClr val="000000"/>
                </a:solidFill>
                <a:ea typeface="DejaVu Sans"/>
              </a:rPr>
              <a:t>et </a:t>
            </a:r>
            <a:r>
              <a:rPr lang="fr-FR" sz="2800" b="0" strike="noStrike" spc="-1" dirty="0" smtClean="0">
                <a:solidFill>
                  <a:srgbClr val="000000"/>
                </a:solidFill>
                <a:ea typeface="DejaVu Sans"/>
              </a:rPr>
              <a:t>procédures</a:t>
            </a:r>
          </a:p>
          <a:p>
            <a:pPr>
              <a:lnSpc>
                <a:spcPct val="100000"/>
              </a:lnSpc>
            </a:pPr>
            <a:endParaRPr lang="fr-FR" sz="2800" spc="-1" dirty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</a:pPr>
            <a:endParaRPr lang="fr-FR" sz="2800" b="0" strike="noStrike" spc="-1" dirty="0" smtClean="0">
              <a:solidFill>
                <a:srgbClr val="000000"/>
              </a:solidFill>
              <a:ea typeface="DejaVu Sans"/>
            </a:endParaRPr>
          </a:p>
          <a:p>
            <a:pPr marL="457200" indent="-457200">
              <a:lnSpc>
                <a:spcPct val="100000"/>
              </a:lnSpc>
              <a:buFontTx/>
              <a:buChar char="-"/>
            </a:pPr>
            <a:r>
              <a:rPr lang="fr-FR" sz="2800" spc="-1" dirty="0" smtClean="0">
                <a:solidFill>
                  <a:srgbClr val="000000"/>
                </a:solidFill>
                <a:ea typeface="DejaVu Sans"/>
              </a:rPr>
              <a:t>Outils</a:t>
            </a:r>
            <a:endParaRPr lang="fr-FR" sz="2800" b="0" strike="noStrike" spc="-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1"/>
          <p:cNvPicPr/>
          <p:nvPr/>
        </p:nvPicPr>
        <p:blipFill>
          <a:blip r:embed="rId3"/>
          <a:stretch/>
        </p:blipFill>
        <p:spPr>
          <a:xfrm>
            <a:off x="585720" y="-666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24" name="Picture 2"/>
          <p:cNvPicPr/>
          <p:nvPr/>
        </p:nvPicPr>
        <p:blipFill>
          <a:blip r:embed="rId3"/>
          <a:stretch/>
        </p:blipFill>
        <p:spPr>
          <a:xfrm>
            <a:off x="6899400" y="573876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25" name="Picture 3"/>
          <p:cNvPicPr/>
          <p:nvPr/>
        </p:nvPicPr>
        <p:blipFill>
          <a:blip r:embed="rId4"/>
          <a:stretch/>
        </p:blipFill>
        <p:spPr>
          <a:xfrm>
            <a:off x="6753240" y="4635360"/>
            <a:ext cx="17640" cy="16200"/>
          </a:xfrm>
          <a:prstGeom prst="rect">
            <a:avLst/>
          </a:prstGeom>
          <a:ln w="0">
            <a:noFill/>
          </a:ln>
        </p:spPr>
      </p:pic>
      <p:pic>
        <p:nvPicPr>
          <p:cNvPr id="226" name="Picture 4"/>
          <p:cNvPicPr/>
          <p:nvPr/>
        </p:nvPicPr>
        <p:blipFill>
          <a:blip r:embed="rId4"/>
          <a:stretch/>
        </p:blipFill>
        <p:spPr>
          <a:xfrm>
            <a:off x="8321760" y="5925960"/>
            <a:ext cx="16200" cy="17640"/>
          </a:xfrm>
          <a:prstGeom prst="rect">
            <a:avLst/>
          </a:prstGeom>
          <a:ln w="0">
            <a:noFill/>
          </a:ln>
        </p:spPr>
      </p:pic>
      <p:grpSp>
        <p:nvGrpSpPr>
          <p:cNvPr id="227" name="Group 1"/>
          <p:cNvGrpSpPr/>
          <p:nvPr/>
        </p:nvGrpSpPr>
        <p:grpSpPr>
          <a:xfrm>
            <a:off x="8388360" y="6124680"/>
            <a:ext cx="0" cy="0"/>
            <a:chOff x="8388360" y="6124680"/>
            <a:chExt cx="0" cy="0"/>
          </a:xfrm>
        </p:grpSpPr>
        <p:pic>
          <p:nvPicPr>
            <p:cNvPr id="228" name="Picture 6"/>
            <p:cNvPicPr/>
            <p:nvPr/>
          </p:nvPicPr>
          <p:blipFill>
            <a:blip r:embed="rId3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9" name="Picture 7"/>
            <p:cNvPicPr/>
            <p:nvPr/>
          </p:nvPicPr>
          <p:blipFill>
            <a:blip r:embed="rId3"/>
            <a:stretch/>
          </p:blipFill>
          <p:spPr>
            <a:xfrm>
              <a:off x="8388360" y="61246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0" name="Group 2"/>
          <p:cNvGrpSpPr/>
          <p:nvPr/>
        </p:nvGrpSpPr>
        <p:grpSpPr>
          <a:xfrm>
            <a:off x="2800440" y="1625760"/>
            <a:ext cx="0" cy="0"/>
            <a:chOff x="2800440" y="1625760"/>
            <a:chExt cx="0" cy="0"/>
          </a:xfrm>
        </p:grpSpPr>
        <p:pic>
          <p:nvPicPr>
            <p:cNvPr id="231" name="Picture 9"/>
            <p:cNvPicPr/>
            <p:nvPr/>
          </p:nvPicPr>
          <p:blipFill>
            <a:blip r:embed="rId4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2" name="Picture 10"/>
            <p:cNvPicPr/>
            <p:nvPr/>
          </p:nvPicPr>
          <p:blipFill>
            <a:blip r:embed="rId4"/>
            <a:stretch/>
          </p:blipFill>
          <p:spPr>
            <a:xfrm>
              <a:off x="2800440" y="162576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233" name="Group 3"/>
          <p:cNvGrpSpPr/>
          <p:nvPr/>
        </p:nvGrpSpPr>
        <p:grpSpPr>
          <a:xfrm>
            <a:off x="1450800" y="4092480"/>
            <a:ext cx="0" cy="0"/>
            <a:chOff x="1450800" y="4092480"/>
            <a:chExt cx="0" cy="0"/>
          </a:xfrm>
        </p:grpSpPr>
        <p:pic>
          <p:nvPicPr>
            <p:cNvPr id="234" name="Picture 12"/>
            <p:cNvPicPr/>
            <p:nvPr/>
          </p:nvPicPr>
          <p:blipFill>
            <a:blip r:embed="rId4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5" name="Picture 13"/>
            <p:cNvPicPr/>
            <p:nvPr/>
          </p:nvPicPr>
          <p:blipFill>
            <a:blip r:embed="rId4"/>
            <a:stretch/>
          </p:blipFill>
          <p:spPr>
            <a:xfrm>
              <a:off x="1450800" y="4092480"/>
              <a:ext cx="0" cy="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36" name="Picture 14"/>
          <p:cNvPicPr/>
          <p:nvPr/>
        </p:nvPicPr>
        <p:blipFill>
          <a:blip r:embed="rId5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7" name="Picture 15"/>
          <p:cNvPicPr/>
          <p:nvPr/>
        </p:nvPicPr>
        <p:blipFill>
          <a:blip r:embed="rId5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8" name="Picture 16"/>
          <p:cNvPicPr/>
          <p:nvPr/>
        </p:nvPicPr>
        <p:blipFill>
          <a:blip r:embed="rId5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17"/>
          <p:cNvPicPr/>
          <p:nvPr/>
        </p:nvPicPr>
        <p:blipFill>
          <a:blip r:embed="rId5"/>
          <a:stretch/>
        </p:blipFill>
        <p:spPr>
          <a:xfrm>
            <a:off x="-1677960" y="3213000"/>
            <a:ext cx="16200" cy="16200"/>
          </a:xfrm>
          <a:prstGeom prst="rect">
            <a:avLst/>
          </a:prstGeom>
          <a:ln w="0">
            <a:noFill/>
          </a:ln>
        </p:spPr>
      </p:pic>
      <p:sp>
        <p:nvSpPr>
          <p:cNvPr id="240" name="CustomShape 4"/>
          <p:cNvSpPr/>
          <p:nvPr/>
        </p:nvSpPr>
        <p:spPr>
          <a:xfrm>
            <a:off x="179280" y="77760"/>
            <a:ext cx="8591496" cy="12640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435FAA"/>
                </a:solidFill>
                <a:latin typeface="Arial"/>
                <a:ea typeface="Lucida Sans Unicode"/>
              </a:rPr>
              <a:t>Coefficients du Bac technologique</a:t>
            </a:r>
            <a:r>
              <a:rPr dirty="0"/>
              <a:t/>
            </a:r>
            <a:br>
              <a:rPr dirty="0"/>
            </a:br>
            <a:endParaRPr lang="fr-FR" sz="4000" b="0" strike="noStrike" spc="-1" dirty="0">
              <a:latin typeface="Arial"/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325440" y="1028880"/>
            <a:ext cx="2580120" cy="57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6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+ option(s) facultative(s) </a:t>
            </a: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coef 2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242" name="CustomShape 6"/>
          <p:cNvSpPr/>
          <p:nvPr/>
        </p:nvSpPr>
        <p:spPr>
          <a:xfrm>
            <a:off x="5795640" y="5894640"/>
            <a:ext cx="912960" cy="912960"/>
          </a:xfrm>
          <a:prstGeom prst="rect">
            <a:avLst/>
          </a:prstGeom>
          <a:solidFill>
            <a:schemeClr val="bg1"/>
          </a:solidFill>
          <a:ln cap="rnd"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/>
          </a:p>
        </p:txBody>
      </p:sp>
      <p:pic>
        <p:nvPicPr>
          <p:cNvPr id="2050" name="Picture 2" descr="Répartition de la note finale GT 2027">
            <a:extLst>
              <a:ext uri="{FF2B5EF4-FFF2-40B4-BE49-F238E27FC236}">
                <a16:creationId xmlns:a16="http://schemas.microsoft.com/office/drawing/2014/main" id="{20893613-B32B-1CF7-13A4-B8B421E92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30" y="894764"/>
            <a:ext cx="5729970" cy="572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2"/>
          <p:cNvSpPr/>
          <p:nvPr/>
        </p:nvSpPr>
        <p:spPr>
          <a:xfrm>
            <a:off x="0" y="0"/>
            <a:ext cx="3845160" cy="120204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00003A"/>
              </a:gs>
              <a:gs pos="100000">
                <a:srgbClr val="265A9A"/>
              </a:gs>
            </a:gsLst>
            <a:lin ang="5400000"/>
          </a:gradFill>
          <a:ln w="0">
            <a:noFill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5" name="CustomShape 3"/>
          <p:cNvSpPr/>
          <p:nvPr/>
        </p:nvSpPr>
        <p:spPr>
          <a:xfrm>
            <a:off x="257400" y="175251"/>
            <a:ext cx="3587760" cy="8186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fr-FR" sz="2800" b="1" i="1" strike="noStrike" spc="-1" dirty="0">
                <a:solidFill>
                  <a:schemeClr val="bg1"/>
                </a:solidFill>
                <a:latin typeface="Tahoma"/>
                <a:ea typeface="Lucida Sans Unicode"/>
              </a:rPr>
              <a:t>La Voie Technologique</a:t>
            </a:r>
            <a:endParaRPr lang="fr-FR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7" name="Image 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26" y="1349786"/>
            <a:ext cx="6565961" cy="4395597"/>
          </a:xfrm>
          <a:prstGeom prst="rect">
            <a:avLst/>
          </a:prstGeom>
        </p:spPr>
      </p:pic>
      <p:pic>
        <p:nvPicPr>
          <p:cNvPr id="8" name="Image 7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98" y="5745384"/>
            <a:ext cx="2347163" cy="111261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19257" y="5978526"/>
            <a:ext cx="420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hlinkClick r:id="rId2"/>
              </a:rPr>
              <a:t>Les différentes séries, leur contenu, dans quels lycées</a:t>
            </a:r>
            <a:endParaRPr lang="fr-F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Group 1"/>
          <p:cNvGrpSpPr/>
          <p:nvPr/>
        </p:nvGrpSpPr>
        <p:grpSpPr>
          <a:xfrm>
            <a:off x="649440" y="3041640"/>
            <a:ext cx="3046680" cy="706680"/>
            <a:chOff x="649440" y="3041640"/>
            <a:chExt cx="3046680" cy="706680"/>
          </a:xfrm>
        </p:grpSpPr>
        <p:pic>
          <p:nvPicPr>
            <p:cNvPr id="245" name="Picture 2"/>
            <p:cNvPicPr/>
            <p:nvPr/>
          </p:nvPicPr>
          <p:blipFill>
            <a:blip r:embed="rId3"/>
            <a:stretch/>
          </p:blipFill>
          <p:spPr>
            <a:xfrm>
              <a:off x="649440" y="3041640"/>
              <a:ext cx="3046680" cy="706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6" name="CustomShape 2"/>
            <p:cNvSpPr/>
            <p:nvPr/>
          </p:nvSpPr>
          <p:spPr>
            <a:xfrm>
              <a:off x="706320" y="3070080"/>
              <a:ext cx="293544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47" name="CustomShape 3"/>
          <p:cNvSpPr/>
          <p:nvPr/>
        </p:nvSpPr>
        <p:spPr>
          <a:xfrm>
            <a:off x="717480" y="3198960"/>
            <a:ext cx="3027600" cy="39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lang="fr-FR" sz="2000" b="1" i="1" strike="noStrike" spc="-1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lang="fr-FR" sz="2000" b="0" strike="noStrike" spc="-1">
              <a:latin typeface="Arial"/>
            </a:endParaRPr>
          </a:p>
        </p:txBody>
      </p:sp>
      <p:grpSp>
        <p:nvGrpSpPr>
          <p:cNvPr id="248" name="Group 4"/>
          <p:cNvGrpSpPr/>
          <p:nvPr/>
        </p:nvGrpSpPr>
        <p:grpSpPr>
          <a:xfrm>
            <a:off x="0" y="0"/>
            <a:ext cx="3988080" cy="1200240"/>
            <a:chOff x="0" y="0"/>
            <a:chExt cx="3988080" cy="1200240"/>
          </a:xfrm>
        </p:grpSpPr>
        <p:sp>
          <p:nvSpPr>
            <p:cNvPr id="249" name="CustomShape 5"/>
            <p:cNvSpPr/>
            <p:nvPr/>
          </p:nvSpPr>
          <p:spPr>
            <a:xfrm>
              <a:off x="0" y="0"/>
              <a:ext cx="3988080" cy="1200240"/>
            </a:xfrm>
            <a:prstGeom prst="foldedCorner">
              <a:avLst>
                <a:gd name="adj" fmla="val 12500"/>
              </a:avLst>
            </a:prstGeom>
            <a:solidFill>
              <a:srgbClr val="0070C0"/>
            </a:solidFill>
            <a:ln cap="rnd">
              <a:solidFill>
                <a:srgbClr val="4696B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0" name="CustomShape 6"/>
            <p:cNvSpPr/>
            <p:nvPr/>
          </p:nvSpPr>
          <p:spPr>
            <a:xfrm>
              <a:off x="195120" y="173880"/>
              <a:ext cx="372132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 dirty="0">
                  <a:solidFill>
                    <a:srgbClr val="F2F2F2"/>
                  </a:solidFill>
                  <a:latin typeface="Tahoma"/>
                  <a:ea typeface="Lucida Sans Unicode"/>
                </a:rPr>
                <a:t>L’ enseignement professionnel</a:t>
              </a:r>
              <a:endParaRPr lang="fr-FR" sz="2800" b="0" strike="noStrike" spc="-1" dirty="0">
                <a:latin typeface="Arial"/>
              </a:endParaRPr>
            </a:p>
          </p:txBody>
        </p:sp>
      </p:grpSp>
      <p:sp>
        <p:nvSpPr>
          <p:cNvPr id="251" name="CustomShape 7"/>
          <p:cNvSpPr/>
          <p:nvPr/>
        </p:nvSpPr>
        <p:spPr>
          <a:xfrm>
            <a:off x="120600" y="1468440"/>
            <a:ext cx="4818240" cy="708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1" i="1" strike="noStrike" spc="-1">
                <a:solidFill>
                  <a:srgbClr val="C00000"/>
                </a:solidFill>
                <a:latin typeface="Garamond"/>
                <a:ea typeface="DejaVu Sans"/>
              </a:rPr>
              <a:t>Le bac pro après la 2nde GT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252" name="CustomShape 8"/>
          <p:cNvSpPr/>
          <p:nvPr/>
        </p:nvSpPr>
        <p:spPr>
          <a:xfrm rot="16200000">
            <a:off x="6968880" y="2763360"/>
            <a:ext cx="684360" cy="106560"/>
          </a:xfrm>
          <a:prstGeom prst="leftArrow">
            <a:avLst>
              <a:gd name="adj1" fmla="val 50000"/>
              <a:gd name="adj2" fmla="val 74912"/>
            </a:avLst>
          </a:prstGeom>
          <a:solidFill>
            <a:srgbClr val="40404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253" name="CustomShape 9"/>
          <p:cNvSpPr/>
          <p:nvPr/>
        </p:nvSpPr>
        <p:spPr>
          <a:xfrm rot="16200000">
            <a:off x="1786680" y="2819880"/>
            <a:ext cx="654120" cy="106560"/>
          </a:xfrm>
          <a:prstGeom prst="leftArrow">
            <a:avLst>
              <a:gd name="adj1" fmla="val 50000"/>
              <a:gd name="adj2" fmla="val 75104"/>
            </a:avLst>
          </a:prstGeom>
          <a:solidFill>
            <a:srgbClr val="40404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254" name="CustomShape 10"/>
          <p:cNvSpPr/>
          <p:nvPr/>
        </p:nvSpPr>
        <p:spPr>
          <a:xfrm>
            <a:off x="5388120" y="2471760"/>
            <a:ext cx="1903680" cy="4464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grpSp>
        <p:nvGrpSpPr>
          <p:cNvPr id="255" name="Group 11"/>
          <p:cNvGrpSpPr/>
          <p:nvPr/>
        </p:nvGrpSpPr>
        <p:grpSpPr>
          <a:xfrm>
            <a:off x="3932280" y="2193840"/>
            <a:ext cx="1543320" cy="588960"/>
            <a:chOff x="3932280" y="2193840"/>
            <a:chExt cx="1543320" cy="588960"/>
          </a:xfrm>
        </p:grpSpPr>
        <p:grpSp>
          <p:nvGrpSpPr>
            <p:cNvPr id="256" name="Group 12"/>
            <p:cNvGrpSpPr/>
            <p:nvPr/>
          </p:nvGrpSpPr>
          <p:grpSpPr>
            <a:xfrm>
              <a:off x="3932280" y="2193840"/>
              <a:ext cx="1543320" cy="588960"/>
              <a:chOff x="3932280" y="2193840"/>
              <a:chExt cx="1543320" cy="588960"/>
            </a:xfrm>
          </p:grpSpPr>
          <p:pic>
            <p:nvPicPr>
              <p:cNvPr id="257" name="Picture 14"/>
              <p:cNvPicPr/>
              <p:nvPr/>
            </p:nvPicPr>
            <p:blipFill>
              <a:blip r:embed="rId4"/>
              <a:stretch/>
            </p:blipFill>
            <p:spPr>
              <a:xfrm>
                <a:off x="3932280" y="2193840"/>
                <a:ext cx="1543320" cy="5889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58" name="CustomShape 13"/>
              <p:cNvSpPr/>
              <p:nvPr/>
            </p:nvSpPr>
            <p:spPr>
              <a:xfrm>
                <a:off x="3984480" y="2222640"/>
                <a:ext cx="1436760" cy="4953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259" name="CustomShape 14"/>
            <p:cNvSpPr/>
            <p:nvPr/>
          </p:nvSpPr>
          <p:spPr>
            <a:xfrm>
              <a:off x="4215240" y="2279520"/>
              <a:ext cx="976320" cy="45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fr-FR" sz="2400" b="1" strike="noStrike" spc="-1">
                  <a:solidFill>
                    <a:srgbClr val="FFFFFF"/>
                  </a:solidFill>
                  <a:latin typeface="Garamond"/>
                  <a:ea typeface="DejaVu Sans"/>
                </a:rPr>
                <a:t>2e GT</a:t>
              </a:r>
              <a:endParaRPr lang="fr-FR" sz="2400" b="0" strike="noStrike" spc="-1">
                <a:latin typeface="Arial"/>
              </a:endParaRPr>
            </a:p>
          </p:txBody>
        </p:sp>
      </p:grpSp>
      <p:sp>
        <p:nvSpPr>
          <p:cNvPr id="260" name="CustomShape 15"/>
          <p:cNvSpPr/>
          <p:nvPr/>
        </p:nvSpPr>
        <p:spPr>
          <a:xfrm rot="16200000">
            <a:off x="6180120" y="4706640"/>
            <a:ext cx="241560" cy="360"/>
          </a:xfrm>
          <a:prstGeom prst="leftArrow">
            <a:avLst>
              <a:gd name="adj1" fmla="val 50000"/>
              <a:gd name="adj2" fmla="val 1892558"/>
            </a:avLst>
          </a:prstGeom>
          <a:solidFill>
            <a:srgbClr val="40404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grpSp>
        <p:nvGrpSpPr>
          <p:cNvPr id="261" name="Group 16"/>
          <p:cNvGrpSpPr/>
          <p:nvPr/>
        </p:nvGrpSpPr>
        <p:grpSpPr>
          <a:xfrm>
            <a:off x="649440" y="3732120"/>
            <a:ext cx="3046680" cy="784440"/>
            <a:chOff x="649440" y="3732120"/>
            <a:chExt cx="3046680" cy="784440"/>
          </a:xfrm>
        </p:grpSpPr>
        <p:pic>
          <p:nvPicPr>
            <p:cNvPr id="262" name="Picture 19"/>
            <p:cNvPicPr/>
            <p:nvPr/>
          </p:nvPicPr>
          <p:blipFill>
            <a:blip r:embed="rId3"/>
            <a:stretch/>
          </p:blipFill>
          <p:spPr>
            <a:xfrm>
              <a:off x="649440" y="3732120"/>
              <a:ext cx="3046680" cy="784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3" name="CustomShape 17"/>
            <p:cNvSpPr/>
            <p:nvPr/>
          </p:nvSpPr>
          <p:spPr>
            <a:xfrm>
              <a:off x="704880" y="3763800"/>
              <a:ext cx="2935440" cy="675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64" name="Group 18"/>
          <p:cNvGrpSpPr/>
          <p:nvPr/>
        </p:nvGrpSpPr>
        <p:grpSpPr>
          <a:xfrm>
            <a:off x="5756400" y="4448160"/>
            <a:ext cx="3046680" cy="627120"/>
            <a:chOff x="5756400" y="4448160"/>
            <a:chExt cx="3046680" cy="627120"/>
          </a:xfrm>
        </p:grpSpPr>
        <p:pic>
          <p:nvPicPr>
            <p:cNvPr id="265" name="Picture 22"/>
            <p:cNvPicPr/>
            <p:nvPr/>
          </p:nvPicPr>
          <p:blipFill>
            <a:blip r:embed="rId3"/>
            <a:stretch/>
          </p:blipFill>
          <p:spPr>
            <a:xfrm>
              <a:off x="5756400" y="4448160"/>
              <a:ext cx="3046680" cy="62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6" name="CustomShape 19"/>
            <p:cNvSpPr/>
            <p:nvPr/>
          </p:nvSpPr>
          <p:spPr>
            <a:xfrm>
              <a:off x="5813280" y="4481640"/>
              <a:ext cx="2935440" cy="460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67" name="Group 20"/>
          <p:cNvGrpSpPr/>
          <p:nvPr/>
        </p:nvGrpSpPr>
        <p:grpSpPr>
          <a:xfrm>
            <a:off x="5765760" y="3816360"/>
            <a:ext cx="3046680" cy="627120"/>
            <a:chOff x="5765760" y="3816360"/>
            <a:chExt cx="3046680" cy="627120"/>
          </a:xfrm>
        </p:grpSpPr>
        <p:pic>
          <p:nvPicPr>
            <p:cNvPr id="268" name="Picture 25"/>
            <p:cNvPicPr/>
            <p:nvPr/>
          </p:nvPicPr>
          <p:blipFill>
            <a:blip r:embed="rId3"/>
            <a:stretch/>
          </p:blipFill>
          <p:spPr>
            <a:xfrm>
              <a:off x="5765760" y="3816360"/>
              <a:ext cx="3046680" cy="627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69" name="CustomShape 21"/>
            <p:cNvSpPr/>
            <p:nvPr/>
          </p:nvSpPr>
          <p:spPr>
            <a:xfrm>
              <a:off x="5823000" y="3841920"/>
              <a:ext cx="2935440" cy="540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70" name="Group 22"/>
          <p:cNvGrpSpPr/>
          <p:nvPr/>
        </p:nvGrpSpPr>
        <p:grpSpPr>
          <a:xfrm>
            <a:off x="5765760" y="3143160"/>
            <a:ext cx="3046680" cy="706680"/>
            <a:chOff x="5765760" y="3143160"/>
            <a:chExt cx="3046680" cy="706680"/>
          </a:xfrm>
        </p:grpSpPr>
        <p:pic>
          <p:nvPicPr>
            <p:cNvPr id="271" name="Picture 28"/>
            <p:cNvPicPr/>
            <p:nvPr/>
          </p:nvPicPr>
          <p:blipFill>
            <a:blip r:embed="rId3"/>
            <a:stretch/>
          </p:blipFill>
          <p:spPr>
            <a:xfrm>
              <a:off x="5765760" y="3143160"/>
              <a:ext cx="3046680" cy="706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72" name="CustomShape 23"/>
            <p:cNvSpPr/>
            <p:nvPr/>
          </p:nvSpPr>
          <p:spPr>
            <a:xfrm>
              <a:off x="5823000" y="3171960"/>
              <a:ext cx="293544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73" name="CustomShape 24"/>
          <p:cNvSpPr/>
          <p:nvPr/>
        </p:nvSpPr>
        <p:spPr>
          <a:xfrm>
            <a:off x="1006560" y="390672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i="1" strike="noStrike" spc="-1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74" name="CustomShape 25"/>
          <p:cNvSpPr/>
          <p:nvPr/>
        </p:nvSpPr>
        <p:spPr>
          <a:xfrm>
            <a:off x="6246720" y="454968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i="1" strike="noStrike" spc="-1" baseline="30000">
                <a:solidFill>
                  <a:srgbClr val="FFFFFF"/>
                </a:solidFill>
                <a:latin typeface="Garamond"/>
                <a:ea typeface="DejaVu Sans"/>
              </a:rPr>
              <a:t>Tle</a:t>
            </a: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75" name="CustomShape 26"/>
          <p:cNvSpPr/>
          <p:nvPr/>
        </p:nvSpPr>
        <p:spPr>
          <a:xfrm>
            <a:off x="6249960" y="3281400"/>
            <a:ext cx="2337120" cy="39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i="1" strike="noStrike" spc="-1" baseline="30000">
                <a:solidFill>
                  <a:srgbClr val="FFFFFF"/>
                </a:solidFill>
                <a:latin typeface="Garamond"/>
                <a:ea typeface="DejaVu Sans"/>
              </a:rPr>
              <a:t>2nde </a:t>
            </a: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Professionnelle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276" name="CustomShape 27"/>
          <p:cNvSpPr/>
          <p:nvPr/>
        </p:nvSpPr>
        <p:spPr>
          <a:xfrm>
            <a:off x="5767560" y="3963960"/>
            <a:ext cx="3027600" cy="39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1</a:t>
            </a:r>
            <a:r>
              <a:rPr lang="fr-FR" sz="2000" b="1" i="1" strike="noStrike" spc="-1" baseline="30000">
                <a:solidFill>
                  <a:srgbClr val="FFFFFF"/>
                </a:solidFill>
                <a:latin typeface="Garamond"/>
                <a:ea typeface="DejaVu Sans"/>
              </a:rPr>
              <a:t>re</a:t>
            </a:r>
            <a:r>
              <a:rPr lang="fr-FR" sz="2000" b="1" i="1" strike="noStrike" spc="-1">
                <a:solidFill>
                  <a:srgbClr val="FFFFFF"/>
                </a:solidFill>
                <a:latin typeface="Garamond"/>
                <a:ea typeface="DejaVu Sans"/>
              </a:rPr>
              <a:t> Professionnelle</a:t>
            </a:r>
            <a:endParaRPr lang="fr-FR" sz="2000" b="0" strike="noStrike" spc="-1">
              <a:latin typeface="Arial"/>
            </a:endParaRPr>
          </a:p>
        </p:txBody>
      </p:sp>
      <p:grpSp>
        <p:nvGrpSpPr>
          <p:cNvPr id="277" name="Group 28"/>
          <p:cNvGrpSpPr/>
          <p:nvPr/>
        </p:nvGrpSpPr>
        <p:grpSpPr>
          <a:xfrm>
            <a:off x="0" y="5567400"/>
            <a:ext cx="9139320" cy="1362240"/>
            <a:chOff x="0" y="5567400"/>
            <a:chExt cx="9139320" cy="1362240"/>
          </a:xfrm>
        </p:grpSpPr>
        <p:sp>
          <p:nvSpPr>
            <p:cNvPr id="278" name="CustomShape 29"/>
            <p:cNvSpPr/>
            <p:nvPr/>
          </p:nvSpPr>
          <p:spPr>
            <a:xfrm>
              <a:off x="0" y="5746680"/>
              <a:ext cx="9139320" cy="1005120"/>
            </a:xfrm>
            <a:prstGeom prst="rect">
              <a:avLst/>
            </a:prstGeom>
            <a:solidFill>
              <a:srgbClr val="0000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279" name="Group 30"/>
            <p:cNvGrpSpPr/>
            <p:nvPr/>
          </p:nvGrpSpPr>
          <p:grpSpPr>
            <a:xfrm>
              <a:off x="0" y="5567400"/>
              <a:ext cx="9139320" cy="171720"/>
              <a:chOff x="0" y="5567400"/>
              <a:chExt cx="9139320" cy="171720"/>
            </a:xfrm>
          </p:grpSpPr>
          <p:grpSp>
            <p:nvGrpSpPr>
              <p:cNvPr id="280" name="Group 31"/>
              <p:cNvGrpSpPr/>
              <p:nvPr/>
            </p:nvGrpSpPr>
            <p:grpSpPr>
              <a:xfrm>
                <a:off x="0" y="5567400"/>
                <a:ext cx="2733840" cy="171720"/>
                <a:chOff x="0" y="5567400"/>
                <a:chExt cx="2733840" cy="171720"/>
              </a:xfrm>
            </p:grpSpPr>
            <p:grpSp>
              <p:nvGrpSpPr>
                <p:cNvPr id="281" name="Group 32"/>
                <p:cNvGrpSpPr/>
                <p:nvPr/>
              </p:nvGrpSpPr>
              <p:grpSpPr>
                <a:xfrm>
                  <a:off x="0" y="5567400"/>
                  <a:ext cx="387360" cy="171720"/>
                  <a:chOff x="0" y="5567400"/>
                  <a:chExt cx="387360" cy="171720"/>
                </a:xfrm>
              </p:grpSpPr>
              <p:sp>
                <p:nvSpPr>
                  <p:cNvPr id="282" name="CustomShape 33"/>
                  <p:cNvSpPr/>
                  <p:nvPr/>
                </p:nvSpPr>
                <p:spPr>
                  <a:xfrm>
                    <a:off x="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3" name="CustomShape 34"/>
                  <p:cNvSpPr/>
                  <p:nvPr/>
                </p:nvSpPr>
                <p:spPr>
                  <a:xfrm>
                    <a:off x="15084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84" name="Group 35"/>
                <p:cNvGrpSpPr/>
                <p:nvPr/>
              </p:nvGrpSpPr>
              <p:grpSpPr>
                <a:xfrm>
                  <a:off x="385920" y="5567400"/>
                  <a:ext cx="387360" cy="171720"/>
                  <a:chOff x="385920" y="5567400"/>
                  <a:chExt cx="387360" cy="171720"/>
                </a:xfrm>
              </p:grpSpPr>
              <p:sp>
                <p:nvSpPr>
                  <p:cNvPr id="285" name="CustomShape 36"/>
                  <p:cNvSpPr/>
                  <p:nvPr/>
                </p:nvSpPr>
                <p:spPr>
                  <a:xfrm>
                    <a:off x="38592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6" name="CustomShape 37"/>
                  <p:cNvSpPr/>
                  <p:nvPr/>
                </p:nvSpPr>
                <p:spPr>
                  <a:xfrm>
                    <a:off x="536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87" name="Group 38"/>
                <p:cNvGrpSpPr/>
                <p:nvPr/>
              </p:nvGrpSpPr>
              <p:grpSpPr>
                <a:xfrm>
                  <a:off x="1951200" y="5567400"/>
                  <a:ext cx="387360" cy="171720"/>
                  <a:chOff x="1951200" y="5567400"/>
                  <a:chExt cx="387360" cy="171720"/>
                </a:xfrm>
              </p:grpSpPr>
              <p:sp>
                <p:nvSpPr>
                  <p:cNvPr id="288" name="CustomShape 39"/>
                  <p:cNvSpPr/>
                  <p:nvPr/>
                </p:nvSpPr>
                <p:spPr>
                  <a:xfrm>
                    <a:off x="195120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9" name="CustomShape 40"/>
                  <p:cNvSpPr/>
                  <p:nvPr/>
                </p:nvSpPr>
                <p:spPr>
                  <a:xfrm>
                    <a:off x="21016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90" name="Group 41"/>
                <p:cNvGrpSpPr/>
                <p:nvPr/>
              </p:nvGrpSpPr>
              <p:grpSpPr>
                <a:xfrm>
                  <a:off x="1158840" y="5567400"/>
                  <a:ext cx="387360" cy="171720"/>
                  <a:chOff x="1158840" y="5567400"/>
                  <a:chExt cx="387360" cy="171720"/>
                </a:xfrm>
              </p:grpSpPr>
              <p:sp>
                <p:nvSpPr>
                  <p:cNvPr id="291" name="CustomShape 42"/>
                  <p:cNvSpPr/>
                  <p:nvPr/>
                </p:nvSpPr>
                <p:spPr>
                  <a:xfrm>
                    <a:off x="11588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92" name="CustomShape 43"/>
                  <p:cNvSpPr/>
                  <p:nvPr/>
                </p:nvSpPr>
                <p:spPr>
                  <a:xfrm>
                    <a:off x="1309680" y="561348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93" name="Group 44"/>
                <p:cNvGrpSpPr/>
                <p:nvPr/>
              </p:nvGrpSpPr>
              <p:grpSpPr>
                <a:xfrm>
                  <a:off x="1555920" y="5567400"/>
                  <a:ext cx="387360" cy="171720"/>
                  <a:chOff x="1555920" y="5567400"/>
                  <a:chExt cx="387360" cy="171720"/>
                </a:xfrm>
              </p:grpSpPr>
              <p:sp>
                <p:nvSpPr>
                  <p:cNvPr id="294" name="CustomShape 45"/>
                  <p:cNvSpPr/>
                  <p:nvPr/>
                </p:nvSpPr>
                <p:spPr>
                  <a:xfrm>
                    <a:off x="155592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95" name="CustomShape 46"/>
                  <p:cNvSpPr/>
                  <p:nvPr/>
                </p:nvSpPr>
                <p:spPr>
                  <a:xfrm>
                    <a:off x="1706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96" name="Group 47"/>
                <p:cNvGrpSpPr/>
                <p:nvPr/>
              </p:nvGrpSpPr>
              <p:grpSpPr>
                <a:xfrm>
                  <a:off x="763560" y="5567400"/>
                  <a:ext cx="387360" cy="171720"/>
                  <a:chOff x="763560" y="5567400"/>
                  <a:chExt cx="387360" cy="171720"/>
                </a:xfrm>
              </p:grpSpPr>
              <p:sp>
                <p:nvSpPr>
                  <p:cNvPr id="297" name="CustomShape 48"/>
                  <p:cNvSpPr/>
                  <p:nvPr/>
                </p:nvSpPr>
                <p:spPr>
                  <a:xfrm>
                    <a:off x="7635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98" name="CustomShape 49"/>
                  <p:cNvSpPr/>
                  <p:nvPr/>
                </p:nvSpPr>
                <p:spPr>
                  <a:xfrm>
                    <a:off x="9144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299" name="Group 50"/>
                <p:cNvGrpSpPr/>
                <p:nvPr/>
              </p:nvGrpSpPr>
              <p:grpSpPr>
                <a:xfrm>
                  <a:off x="2346480" y="5567400"/>
                  <a:ext cx="387360" cy="171720"/>
                  <a:chOff x="2346480" y="5567400"/>
                  <a:chExt cx="387360" cy="171720"/>
                </a:xfrm>
              </p:grpSpPr>
              <p:sp>
                <p:nvSpPr>
                  <p:cNvPr id="300" name="CustomShape 51"/>
                  <p:cNvSpPr/>
                  <p:nvPr/>
                </p:nvSpPr>
                <p:spPr>
                  <a:xfrm>
                    <a:off x="23464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01" name="CustomShape 52"/>
                  <p:cNvSpPr/>
                  <p:nvPr/>
                </p:nvSpPr>
                <p:spPr>
                  <a:xfrm>
                    <a:off x="249696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302" name="Group 53"/>
              <p:cNvGrpSpPr/>
              <p:nvPr/>
            </p:nvGrpSpPr>
            <p:grpSpPr>
              <a:xfrm>
                <a:off x="2739960" y="5567400"/>
                <a:ext cx="2733840" cy="171720"/>
                <a:chOff x="2739960" y="5567400"/>
                <a:chExt cx="2733840" cy="171720"/>
              </a:xfrm>
            </p:grpSpPr>
            <p:grpSp>
              <p:nvGrpSpPr>
                <p:cNvPr id="303" name="Group 54"/>
                <p:cNvGrpSpPr/>
                <p:nvPr/>
              </p:nvGrpSpPr>
              <p:grpSpPr>
                <a:xfrm>
                  <a:off x="2739960" y="5567400"/>
                  <a:ext cx="387360" cy="171720"/>
                  <a:chOff x="2739960" y="5567400"/>
                  <a:chExt cx="387360" cy="171720"/>
                </a:xfrm>
              </p:grpSpPr>
              <p:sp>
                <p:nvSpPr>
                  <p:cNvPr id="304" name="CustomShape 55"/>
                  <p:cNvSpPr/>
                  <p:nvPr/>
                </p:nvSpPr>
                <p:spPr>
                  <a:xfrm>
                    <a:off x="27399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05" name="CustomShape 56"/>
                  <p:cNvSpPr/>
                  <p:nvPr/>
                </p:nvSpPr>
                <p:spPr>
                  <a:xfrm>
                    <a:off x="289080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06" name="Group 57"/>
                <p:cNvGrpSpPr/>
                <p:nvPr/>
              </p:nvGrpSpPr>
              <p:grpSpPr>
                <a:xfrm>
                  <a:off x="3124080" y="5567400"/>
                  <a:ext cx="387360" cy="171720"/>
                  <a:chOff x="3124080" y="5567400"/>
                  <a:chExt cx="387360" cy="171720"/>
                </a:xfrm>
              </p:grpSpPr>
              <p:sp>
                <p:nvSpPr>
                  <p:cNvPr id="307" name="CustomShape 58"/>
                  <p:cNvSpPr/>
                  <p:nvPr/>
                </p:nvSpPr>
                <p:spPr>
                  <a:xfrm>
                    <a:off x="3124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08" name="CustomShape 59"/>
                  <p:cNvSpPr/>
                  <p:nvPr/>
                </p:nvSpPr>
                <p:spPr>
                  <a:xfrm>
                    <a:off x="32734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09" name="Group 60"/>
                <p:cNvGrpSpPr/>
                <p:nvPr/>
              </p:nvGrpSpPr>
              <p:grpSpPr>
                <a:xfrm>
                  <a:off x="4689360" y="5567400"/>
                  <a:ext cx="387360" cy="171720"/>
                  <a:chOff x="4689360" y="5567400"/>
                  <a:chExt cx="387360" cy="171720"/>
                </a:xfrm>
              </p:grpSpPr>
              <p:sp>
                <p:nvSpPr>
                  <p:cNvPr id="310" name="CustomShape 61"/>
                  <p:cNvSpPr/>
                  <p:nvPr/>
                </p:nvSpPr>
                <p:spPr>
                  <a:xfrm>
                    <a:off x="46893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11" name="CustomShape 62"/>
                  <p:cNvSpPr/>
                  <p:nvPr/>
                </p:nvSpPr>
                <p:spPr>
                  <a:xfrm>
                    <a:off x="4834080" y="561348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12" name="Group 63"/>
                <p:cNvGrpSpPr/>
                <p:nvPr/>
              </p:nvGrpSpPr>
              <p:grpSpPr>
                <a:xfrm>
                  <a:off x="3897360" y="5567400"/>
                  <a:ext cx="387360" cy="171720"/>
                  <a:chOff x="3897360" y="5567400"/>
                  <a:chExt cx="387360" cy="171720"/>
                </a:xfrm>
              </p:grpSpPr>
              <p:sp>
                <p:nvSpPr>
                  <p:cNvPr id="313" name="CustomShape 64"/>
                  <p:cNvSpPr/>
                  <p:nvPr/>
                </p:nvSpPr>
                <p:spPr>
                  <a:xfrm>
                    <a:off x="38973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14" name="CustomShape 65"/>
                  <p:cNvSpPr/>
                  <p:nvPr/>
                </p:nvSpPr>
                <p:spPr>
                  <a:xfrm>
                    <a:off x="4040280" y="5613480"/>
                    <a:ext cx="1587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15" name="Group 66"/>
                <p:cNvGrpSpPr/>
                <p:nvPr/>
              </p:nvGrpSpPr>
              <p:grpSpPr>
                <a:xfrm>
                  <a:off x="4294080" y="5567400"/>
                  <a:ext cx="387360" cy="171720"/>
                  <a:chOff x="4294080" y="5567400"/>
                  <a:chExt cx="387360" cy="171720"/>
                </a:xfrm>
              </p:grpSpPr>
              <p:sp>
                <p:nvSpPr>
                  <p:cNvPr id="316" name="CustomShape 67"/>
                  <p:cNvSpPr/>
                  <p:nvPr/>
                </p:nvSpPr>
                <p:spPr>
                  <a:xfrm>
                    <a:off x="4294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17" name="CustomShape 68"/>
                  <p:cNvSpPr/>
                  <p:nvPr/>
                </p:nvSpPr>
                <p:spPr>
                  <a:xfrm>
                    <a:off x="444492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18" name="Group 69"/>
                <p:cNvGrpSpPr/>
                <p:nvPr/>
              </p:nvGrpSpPr>
              <p:grpSpPr>
                <a:xfrm>
                  <a:off x="3502080" y="5567400"/>
                  <a:ext cx="387360" cy="171720"/>
                  <a:chOff x="3502080" y="5567400"/>
                  <a:chExt cx="387360" cy="171720"/>
                </a:xfrm>
              </p:grpSpPr>
              <p:sp>
                <p:nvSpPr>
                  <p:cNvPr id="319" name="CustomShape 70"/>
                  <p:cNvSpPr/>
                  <p:nvPr/>
                </p:nvSpPr>
                <p:spPr>
                  <a:xfrm>
                    <a:off x="35020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20" name="CustomShape 71"/>
                  <p:cNvSpPr/>
                  <p:nvPr/>
                </p:nvSpPr>
                <p:spPr>
                  <a:xfrm>
                    <a:off x="365292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21" name="Group 72"/>
                <p:cNvGrpSpPr/>
                <p:nvPr/>
              </p:nvGrpSpPr>
              <p:grpSpPr>
                <a:xfrm>
                  <a:off x="5086440" y="5567400"/>
                  <a:ext cx="387360" cy="171720"/>
                  <a:chOff x="5086440" y="5567400"/>
                  <a:chExt cx="387360" cy="171720"/>
                </a:xfrm>
              </p:grpSpPr>
              <p:sp>
                <p:nvSpPr>
                  <p:cNvPr id="322" name="CustomShape 73"/>
                  <p:cNvSpPr/>
                  <p:nvPr/>
                </p:nvSpPr>
                <p:spPr>
                  <a:xfrm>
                    <a:off x="50864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23" name="CustomShape 74"/>
                  <p:cNvSpPr/>
                  <p:nvPr/>
                </p:nvSpPr>
                <p:spPr>
                  <a:xfrm>
                    <a:off x="52372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324" name="Group 75"/>
              <p:cNvGrpSpPr/>
              <p:nvPr/>
            </p:nvGrpSpPr>
            <p:grpSpPr>
              <a:xfrm>
                <a:off x="5483160" y="5567400"/>
                <a:ext cx="387360" cy="171720"/>
                <a:chOff x="5483160" y="5567400"/>
                <a:chExt cx="387360" cy="171720"/>
              </a:xfrm>
            </p:grpSpPr>
            <p:sp>
              <p:nvSpPr>
                <p:cNvPr id="325" name="CustomShape 76"/>
                <p:cNvSpPr/>
                <p:nvPr/>
              </p:nvSpPr>
              <p:spPr>
                <a:xfrm>
                  <a:off x="548316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26" name="CustomShape 77"/>
                <p:cNvSpPr/>
                <p:nvPr/>
              </p:nvSpPr>
              <p:spPr>
                <a:xfrm>
                  <a:off x="563400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327" name="Group 78"/>
              <p:cNvGrpSpPr/>
              <p:nvPr/>
            </p:nvGrpSpPr>
            <p:grpSpPr>
              <a:xfrm>
                <a:off x="5869080" y="5567400"/>
                <a:ext cx="387360" cy="171720"/>
                <a:chOff x="5869080" y="5567400"/>
                <a:chExt cx="387360" cy="171720"/>
              </a:xfrm>
            </p:grpSpPr>
            <p:sp>
              <p:nvSpPr>
                <p:cNvPr id="328" name="CustomShape 79"/>
                <p:cNvSpPr/>
                <p:nvPr/>
              </p:nvSpPr>
              <p:spPr>
                <a:xfrm>
                  <a:off x="586908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29" name="CustomShape 80"/>
                <p:cNvSpPr/>
                <p:nvPr/>
              </p:nvSpPr>
              <p:spPr>
                <a:xfrm>
                  <a:off x="601992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330" name="Group 81"/>
              <p:cNvGrpSpPr/>
              <p:nvPr/>
            </p:nvGrpSpPr>
            <p:grpSpPr>
              <a:xfrm>
                <a:off x="6642000" y="5567400"/>
                <a:ext cx="387360" cy="171720"/>
                <a:chOff x="6642000" y="5567400"/>
                <a:chExt cx="387360" cy="171720"/>
              </a:xfrm>
            </p:grpSpPr>
            <p:sp>
              <p:nvSpPr>
                <p:cNvPr id="331" name="CustomShape 82"/>
                <p:cNvSpPr/>
                <p:nvPr/>
              </p:nvSpPr>
              <p:spPr>
                <a:xfrm>
                  <a:off x="664200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32" name="CustomShape 83"/>
                <p:cNvSpPr/>
                <p:nvPr/>
              </p:nvSpPr>
              <p:spPr>
                <a:xfrm>
                  <a:off x="679284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333" name="Group 84"/>
              <p:cNvGrpSpPr/>
              <p:nvPr/>
            </p:nvGrpSpPr>
            <p:grpSpPr>
              <a:xfrm>
                <a:off x="6246720" y="5567400"/>
                <a:ext cx="387360" cy="171720"/>
                <a:chOff x="6246720" y="5567400"/>
                <a:chExt cx="387360" cy="171720"/>
              </a:xfrm>
            </p:grpSpPr>
            <p:sp>
              <p:nvSpPr>
                <p:cNvPr id="334" name="CustomShape 85"/>
                <p:cNvSpPr/>
                <p:nvPr/>
              </p:nvSpPr>
              <p:spPr>
                <a:xfrm>
                  <a:off x="624672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35" name="CustomShape 86"/>
                <p:cNvSpPr/>
                <p:nvPr/>
              </p:nvSpPr>
              <p:spPr>
                <a:xfrm>
                  <a:off x="639756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336" name="Group 87"/>
              <p:cNvGrpSpPr/>
              <p:nvPr/>
            </p:nvGrpSpPr>
            <p:grpSpPr>
              <a:xfrm>
                <a:off x="7037280" y="5567400"/>
                <a:ext cx="1177920" cy="171720"/>
                <a:chOff x="7037280" y="5567400"/>
                <a:chExt cx="1177920" cy="171720"/>
              </a:xfrm>
            </p:grpSpPr>
            <p:grpSp>
              <p:nvGrpSpPr>
                <p:cNvPr id="337" name="Group 88"/>
                <p:cNvGrpSpPr/>
                <p:nvPr/>
              </p:nvGrpSpPr>
              <p:grpSpPr>
                <a:xfrm>
                  <a:off x="7432560" y="5567400"/>
                  <a:ext cx="387360" cy="171720"/>
                  <a:chOff x="7432560" y="5567400"/>
                  <a:chExt cx="387360" cy="171720"/>
                </a:xfrm>
              </p:grpSpPr>
              <p:sp>
                <p:nvSpPr>
                  <p:cNvPr id="338" name="CustomShape 89"/>
                  <p:cNvSpPr/>
                  <p:nvPr/>
                </p:nvSpPr>
                <p:spPr>
                  <a:xfrm>
                    <a:off x="743256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39" name="CustomShape 90"/>
                  <p:cNvSpPr/>
                  <p:nvPr/>
                </p:nvSpPr>
                <p:spPr>
                  <a:xfrm>
                    <a:off x="7596360" y="5613480"/>
                    <a:ext cx="13680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40" name="Group 91"/>
                <p:cNvGrpSpPr/>
                <p:nvPr/>
              </p:nvGrpSpPr>
              <p:grpSpPr>
                <a:xfrm>
                  <a:off x="7037280" y="5567400"/>
                  <a:ext cx="387360" cy="171720"/>
                  <a:chOff x="7037280" y="5567400"/>
                  <a:chExt cx="387360" cy="171720"/>
                </a:xfrm>
              </p:grpSpPr>
              <p:sp>
                <p:nvSpPr>
                  <p:cNvPr id="341" name="CustomShape 92"/>
                  <p:cNvSpPr/>
                  <p:nvPr/>
                </p:nvSpPr>
                <p:spPr>
                  <a:xfrm>
                    <a:off x="703728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42" name="CustomShape 93"/>
                  <p:cNvSpPr/>
                  <p:nvPr/>
                </p:nvSpPr>
                <p:spPr>
                  <a:xfrm>
                    <a:off x="7199280" y="5613480"/>
                    <a:ext cx="1335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43" name="Group 94"/>
                <p:cNvGrpSpPr/>
                <p:nvPr/>
              </p:nvGrpSpPr>
              <p:grpSpPr>
                <a:xfrm>
                  <a:off x="7827840" y="5567400"/>
                  <a:ext cx="387360" cy="171720"/>
                  <a:chOff x="7827840" y="5567400"/>
                  <a:chExt cx="387360" cy="171720"/>
                </a:xfrm>
              </p:grpSpPr>
              <p:sp>
                <p:nvSpPr>
                  <p:cNvPr id="344" name="CustomShape 95"/>
                  <p:cNvSpPr/>
                  <p:nvPr/>
                </p:nvSpPr>
                <p:spPr>
                  <a:xfrm>
                    <a:off x="7827840" y="556740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45" name="CustomShape 96"/>
                  <p:cNvSpPr/>
                  <p:nvPr/>
                </p:nvSpPr>
                <p:spPr>
                  <a:xfrm>
                    <a:off x="7978680" y="561348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346" name="Group 97"/>
              <p:cNvGrpSpPr/>
              <p:nvPr/>
            </p:nvGrpSpPr>
            <p:grpSpPr>
              <a:xfrm>
                <a:off x="8601120" y="5567400"/>
                <a:ext cx="387360" cy="171720"/>
                <a:chOff x="8601120" y="5567400"/>
                <a:chExt cx="387360" cy="171720"/>
              </a:xfrm>
            </p:grpSpPr>
            <p:sp>
              <p:nvSpPr>
                <p:cNvPr id="347" name="CustomShape 98"/>
                <p:cNvSpPr/>
                <p:nvPr/>
              </p:nvSpPr>
              <p:spPr>
                <a:xfrm>
                  <a:off x="860112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48" name="CustomShape 99"/>
                <p:cNvSpPr/>
                <p:nvPr/>
              </p:nvSpPr>
              <p:spPr>
                <a:xfrm>
                  <a:off x="875196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349" name="Group 100"/>
              <p:cNvGrpSpPr/>
              <p:nvPr/>
            </p:nvGrpSpPr>
            <p:grpSpPr>
              <a:xfrm>
                <a:off x="8205840" y="5567400"/>
                <a:ext cx="387360" cy="171720"/>
                <a:chOff x="8205840" y="5567400"/>
                <a:chExt cx="387360" cy="171720"/>
              </a:xfrm>
            </p:grpSpPr>
            <p:sp>
              <p:nvSpPr>
                <p:cNvPr id="350" name="CustomShape 101"/>
                <p:cNvSpPr/>
                <p:nvPr/>
              </p:nvSpPr>
              <p:spPr>
                <a:xfrm>
                  <a:off x="8205840" y="556740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51" name="CustomShape 102"/>
                <p:cNvSpPr/>
                <p:nvPr/>
              </p:nvSpPr>
              <p:spPr>
                <a:xfrm>
                  <a:off x="8356680" y="561348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352" name="CustomShape 103"/>
              <p:cNvSpPr/>
              <p:nvPr/>
            </p:nvSpPr>
            <p:spPr>
              <a:xfrm>
                <a:off x="8996400" y="5567400"/>
                <a:ext cx="142920" cy="17172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353" name="Group 104"/>
            <p:cNvGrpSpPr/>
            <p:nvPr/>
          </p:nvGrpSpPr>
          <p:grpSpPr>
            <a:xfrm>
              <a:off x="0" y="6757920"/>
              <a:ext cx="9139320" cy="171720"/>
              <a:chOff x="0" y="6757920"/>
              <a:chExt cx="9139320" cy="171720"/>
            </a:xfrm>
          </p:grpSpPr>
          <p:grpSp>
            <p:nvGrpSpPr>
              <p:cNvPr id="354" name="Group 105"/>
              <p:cNvGrpSpPr/>
              <p:nvPr/>
            </p:nvGrpSpPr>
            <p:grpSpPr>
              <a:xfrm>
                <a:off x="0" y="6757920"/>
                <a:ext cx="2733840" cy="171720"/>
                <a:chOff x="0" y="6757920"/>
                <a:chExt cx="2733840" cy="171720"/>
              </a:xfrm>
            </p:grpSpPr>
            <p:grpSp>
              <p:nvGrpSpPr>
                <p:cNvPr id="355" name="Group 106"/>
                <p:cNvGrpSpPr/>
                <p:nvPr/>
              </p:nvGrpSpPr>
              <p:grpSpPr>
                <a:xfrm>
                  <a:off x="0" y="6757920"/>
                  <a:ext cx="387360" cy="171720"/>
                  <a:chOff x="0" y="6757920"/>
                  <a:chExt cx="387360" cy="171720"/>
                </a:xfrm>
              </p:grpSpPr>
              <p:sp>
                <p:nvSpPr>
                  <p:cNvPr id="356" name="CustomShape 107"/>
                  <p:cNvSpPr/>
                  <p:nvPr/>
                </p:nvSpPr>
                <p:spPr>
                  <a:xfrm>
                    <a:off x="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57" name="CustomShape 108"/>
                  <p:cNvSpPr/>
                  <p:nvPr/>
                </p:nvSpPr>
                <p:spPr>
                  <a:xfrm>
                    <a:off x="15084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58" name="Group 109"/>
                <p:cNvGrpSpPr/>
                <p:nvPr/>
              </p:nvGrpSpPr>
              <p:grpSpPr>
                <a:xfrm>
                  <a:off x="385920" y="6757920"/>
                  <a:ext cx="387360" cy="171720"/>
                  <a:chOff x="385920" y="6757920"/>
                  <a:chExt cx="387360" cy="171720"/>
                </a:xfrm>
              </p:grpSpPr>
              <p:sp>
                <p:nvSpPr>
                  <p:cNvPr id="359" name="CustomShape 110"/>
                  <p:cNvSpPr/>
                  <p:nvPr/>
                </p:nvSpPr>
                <p:spPr>
                  <a:xfrm>
                    <a:off x="38592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60" name="CustomShape 111"/>
                  <p:cNvSpPr/>
                  <p:nvPr/>
                </p:nvSpPr>
                <p:spPr>
                  <a:xfrm>
                    <a:off x="536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61" name="Group 112"/>
                <p:cNvGrpSpPr/>
                <p:nvPr/>
              </p:nvGrpSpPr>
              <p:grpSpPr>
                <a:xfrm>
                  <a:off x="1951200" y="6757920"/>
                  <a:ext cx="387360" cy="171720"/>
                  <a:chOff x="1951200" y="6757920"/>
                  <a:chExt cx="387360" cy="171720"/>
                </a:xfrm>
              </p:grpSpPr>
              <p:sp>
                <p:nvSpPr>
                  <p:cNvPr id="362" name="CustomShape 113"/>
                  <p:cNvSpPr/>
                  <p:nvPr/>
                </p:nvSpPr>
                <p:spPr>
                  <a:xfrm>
                    <a:off x="195120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63" name="CustomShape 114"/>
                  <p:cNvSpPr/>
                  <p:nvPr/>
                </p:nvSpPr>
                <p:spPr>
                  <a:xfrm>
                    <a:off x="21016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64" name="Group 115"/>
                <p:cNvGrpSpPr/>
                <p:nvPr/>
              </p:nvGrpSpPr>
              <p:grpSpPr>
                <a:xfrm>
                  <a:off x="1158840" y="6757920"/>
                  <a:ext cx="387360" cy="171720"/>
                  <a:chOff x="1158840" y="6757920"/>
                  <a:chExt cx="387360" cy="171720"/>
                </a:xfrm>
              </p:grpSpPr>
              <p:sp>
                <p:nvSpPr>
                  <p:cNvPr id="365" name="CustomShape 116"/>
                  <p:cNvSpPr/>
                  <p:nvPr/>
                </p:nvSpPr>
                <p:spPr>
                  <a:xfrm>
                    <a:off x="11588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66" name="CustomShape 117"/>
                  <p:cNvSpPr/>
                  <p:nvPr/>
                </p:nvSpPr>
                <p:spPr>
                  <a:xfrm>
                    <a:off x="1309680" y="680400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67" name="Group 118"/>
                <p:cNvGrpSpPr/>
                <p:nvPr/>
              </p:nvGrpSpPr>
              <p:grpSpPr>
                <a:xfrm>
                  <a:off x="1555920" y="6757920"/>
                  <a:ext cx="387360" cy="171720"/>
                  <a:chOff x="1555920" y="6757920"/>
                  <a:chExt cx="387360" cy="171720"/>
                </a:xfrm>
              </p:grpSpPr>
              <p:sp>
                <p:nvSpPr>
                  <p:cNvPr id="368" name="CustomShape 119"/>
                  <p:cNvSpPr/>
                  <p:nvPr/>
                </p:nvSpPr>
                <p:spPr>
                  <a:xfrm>
                    <a:off x="155592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69" name="CustomShape 120"/>
                  <p:cNvSpPr/>
                  <p:nvPr/>
                </p:nvSpPr>
                <p:spPr>
                  <a:xfrm>
                    <a:off x="1706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70" name="Group 121"/>
                <p:cNvGrpSpPr/>
                <p:nvPr/>
              </p:nvGrpSpPr>
              <p:grpSpPr>
                <a:xfrm>
                  <a:off x="763560" y="6757920"/>
                  <a:ext cx="387360" cy="171720"/>
                  <a:chOff x="763560" y="6757920"/>
                  <a:chExt cx="387360" cy="171720"/>
                </a:xfrm>
              </p:grpSpPr>
              <p:sp>
                <p:nvSpPr>
                  <p:cNvPr id="371" name="CustomShape 122"/>
                  <p:cNvSpPr/>
                  <p:nvPr/>
                </p:nvSpPr>
                <p:spPr>
                  <a:xfrm>
                    <a:off x="7635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2" name="CustomShape 123"/>
                  <p:cNvSpPr/>
                  <p:nvPr/>
                </p:nvSpPr>
                <p:spPr>
                  <a:xfrm>
                    <a:off x="9144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73" name="Group 124"/>
                <p:cNvGrpSpPr/>
                <p:nvPr/>
              </p:nvGrpSpPr>
              <p:grpSpPr>
                <a:xfrm>
                  <a:off x="2346480" y="6757920"/>
                  <a:ext cx="387360" cy="171720"/>
                  <a:chOff x="2346480" y="6757920"/>
                  <a:chExt cx="387360" cy="171720"/>
                </a:xfrm>
              </p:grpSpPr>
              <p:sp>
                <p:nvSpPr>
                  <p:cNvPr id="374" name="CustomShape 125"/>
                  <p:cNvSpPr/>
                  <p:nvPr/>
                </p:nvSpPr>
                <p:spPr>
                  <a:xfrm>
                    <a:off x="23464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5" name="CustomShape 126"/>
                  <p:cNvSpPr/>
                  <p:nvPr/>
                </p:nvSpPr>
                <p:spPr>
                  <a:xfrm>
                    <a:off x="249696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376" name="Group 127"/>
              <p:cNvGrpSpPr/>
              <p:nvPr/>
            </p:nvGrpSpPr>
            <p:grpSpPr>
              <a:xfrm>
                <a:off x="2739960" y="6757920"/>
                <a:ext cx="2733840" cy="171720"/>
                <a:chOff x="2739960" y="6757920"/>
                <a:chExt cx="2733840" cy="171720"/>
              </a:xfrm>
            </p:grpSpPr>
            <p:grpSp>
              <p:nvGrpSpPr>
                <p:cNvPr id="377" name="Group 128"/>
                <p:cNvGrpSpPr/>
                <p:nvPr/>
              </p:nvGrpSpPr>
              <p:grpSpPr>
                <a:xfrm>
                  <a:off x="2739960" y="6757920"/>
                  <a:ext cx="387360" cy="171720"/>
                  <a:chOff x="2739960" y="6757920"/>
                  <a:chExt cx="387360" cy="171720"/>
                </a:xfrm>
              </p:grpSpPr>
              <p:sp>
                <p:nvSpPr>
                  <p:cNvPr id="378" name="CustomShape 129"/>
                  <p:cNvSpPr/>
                  <p:nvPr/>
                </p:nvSpPr>
                <p:spPr>
                  <a:xfrm>
                    <a:off x="27399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9" name="CustomShape 130"/>
                  <p:cNvSpPr/>
                  <p:nvPr/>
                </p:nvSpPr>
                <p:spPr>
                  <a:xfrm>
                    <a:off x="289080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80" name="Group 131"/>
                <p:cNvGrpSpPr/>
                <p:nvPr/>
              </p:nvGrpSpPr>
              <p:grpSpPr>
                <a:xfrm>
                  <a:off x="3124080" y="6757920"/>
                  <a:ext cx="387360" cy="171720"/>
                  <a:chOff x="3124080" y="6757920"/>
                  <a:chExt cx="387360" cy="171720"/>
                </a:xfrm>
              </p:grpSpPr>
              <p:sp>
                <p:nvSpPr>
                  <p:cNvPr id="381" name="CustomShape 132"/>
                  <p:cNvSpPr/>
                  <p:nvPr/>
                </p:nvSpPr>
                <p:spPr>
                  <a:xfrm>
                    <a:off x="3124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82" name="CustomShape 133"/>
                  <p:cNvSpPr/>
                  <p:nvPr/>
                </p:nvSpPr>
                <p:spPr>
                  <a:xfrm>
                    <a:off x="32734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83" name="Group 134"/>
                <p:cNvGrpSpPr/>
                <p:nvPr/>
              </p:nvGrpSpPr>
              <p:grpSpPr>
                <a:xfrm>
                  <a:off x="4689360" y="6757920"/>
                  <a:ext cx="387360" cy="171720"/>
                  <a:chOff x="4689360" y="6757920"/>
                  <a:chExt cx="387360" cy="171720"/>
                </a:xfrm>
              </p:grpSpPr>
              <p:sp>
                <p:nvSpPr>
                  <p:cNvPr id="384" name="CustomShape 135"/>
                  <p:cNvSpPr/>
                  <p:nvPr/>
                </p:nvSpPr>
                <p:spPr>
                  <a:xfrm>
                    <a:off x="46893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85" name="CustomShape 136"/>
                  <p:cNvSpPr/>
                  <p:nvPr/>
                </p:nvSpPr>
                <p:spPr>
                  <a:xfrm>
                    <a:off x="4834080" y="6804000"/>
                    <a:ext cx="1461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86" name="Group 137"/>
                <p:cNvGrpSpPr/>
                <p:nvPr/>
              </p:nvGrpSpPr>
              <p:grpSpPr>
                <a:xfrm>
                  <a:off x="3897360" y="6757920"/>
                  <a:ext cx="387360" cy="171720"/>
                  <a:chOff x="3897360" y="6757920"/>
                  <a:chExt cx="387360" cy="171720"/>
                </a:xfrm>
              </p:grpSpPr>
              <p:sp>
                <p:nvSpPr>
                  <p:cNvPr id="387" name="CustomShape 138"/>
                  <p:cNvSpPr/>
                  <p:nvPr/>
                </p:nvSpPr>
                <p:spPr>
                  <a:xfrm>
                    <a:off x="38973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88" name="CustomShape 139"/>
                  <p:cNvSpPr/>
                  <p:nvPr/>
                </p:nvSpPr>
                <p:spPr>
                  <a:xfrm>
                    <a:off x="4040280" y="6804000"/>
                    <a:ext cx="1587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89" name="Group 140"/>
                <p:cNvGrpSpPr/>
                <p:nvPr/>
              </p:nvGrpSpPr>
              <p:grpSpPr>
                <a:xfrm>
                  <a:off x="4294080" y="6757920"/>
                  <a:ext cx="387360" cy="171720"/>
                  <a:chOff x="4294080" y="6757920"/>
                  <a:chExt cx="387360" cy="171720"/>
                </a:xfrm>
              </p:grpSpPr>
              <p:sp>
                <p:nvSpPr>
                  <p:cNvPr id="390" name="CustomShape 141"/>
                  <p:cNvSpPr/>
                  <p:nvPr/>
                </p:nvSpPr>
                <p:spPr>
                  <a:xfrm>
                    <a:off x="4294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91" name="CustomShape 142"/>
                  <p:cNvSpPr/>
                  <p:nvPr/>
                </p:nvSpPr>
                <p:spPr>
                  <a:xfrm>
                    <a:off x="444492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92" name="Group 143"/>
                <p:cNvGrpSpPr/>
                <p:nvPr/>
              </p:nvGrpSpPr>
              <p:grpSpPr>
                <a:xfrm>
                  <a:off x="3502080" y="6757920"/>
                  <a:ext cx="387360" cy="171720"/>
                  <a:chOff x="3502080" y="6757920"/>
                  <a:chExt cx="387360" cy="171720"/>
                </a:xfrm>
              </p:grpSpPr>
              <p:sp>
                <p:nvSpPr>
                  <p:cNvPr id="393" name="CustomShape 144"/>
                  <p:cNvSpPr/>
                  <p:nvPr/>
                </p:nvSpPr>
                <p:spPr>
                  <a:xfrm>
                    <a:off x="35020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94" name="CustomShape 145"/>
                  <p:cNvSpPr/>
                  <p:nvPr/>
                </p:nvSpPr>
                <p:spPr>
                  <a:xfrm>
                    <a:off x="365292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395" name="Group 146"/>
                <p:cNvGrpSpPr/>
                <p:nvPr/>
              </p:nvGrpSpPr>
              <p:grpSpPr>
                <a:xfrm>
                  <a:off x="5086440" y="6757920"/>
                  <a:ext cx="387360" cy="171720"/>
                  <a:chOff x="5086440" y="6757920"/>
                  <a:chExt cx="387360" cy="171720"/>
                </a:xfrm>
              </p:grpSpPr>
              <p:sp>
                <p:nvSpPr>
                  <p:cNvPr id="396" name="CustomShape 147"/>
                  <p:cNvSpPr/>
                  <p:nvPr/>
                </p:nvSpPr>
                <p:spPr>
                  <a:xfrm>
                    <a:off x="50864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97" name="CustomShape 148"/>
                  <p:cNvSpPr/>
                  <p:nvPr/>
                </p:nvSpPr>
                <p:spPr>
                  <a:xfrm>
                    <a:off x="52372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398" name="Group 149"/>
              <p:cNvGrpSpPr/>
              <p:nvPr/>
            </p:nvGrpSpPr>
            <p:grpSpPr>
              <a:xfrm>
                <a:off x="5483160" y="6757920"/>
                <a:ext cx="387360" cy="171720"/>
                <a:chOff x="5483160" y="6757920"/>
                <a:chExt cx="387360" cy="171720"/>
              </a:xfrm>
            </p:grpSpPr>
            <p:sp>
              <p:nvSpPr>
                <p:cNvPr id="399" name="CustomShape 150"/>
                <p:cNvSpPr/>
                <p:nvPr/>
              </p:nvSpPr>
              <p:spPr>
                <a:xfrm>
                  <a:off x="548316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00" name="CustomShape 151"/>
                <p:cNvSpPr/>
                <p:nvPr/>
              </p:nvSpPr>
              <p:spPr>
                <a:xfrm>
                  <a:off x="563400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401" name="Group 152"/>
              <p:cNvGrpSpPr/>
              <p:nvPr/>
            </p:nvGrpSpPr>
            <p:grpSpPr>
              <a:xfrm>
                <a:off x="5869080" y="6757920"/>
                <a:ext cx="387360" cy="171720"/>
                <a:chOff x="5869080" y="6757920"/>
                <a:chExt cx="387360" cy="171720"/>
              </a:xfrm>
            </p:grpSpPr>
            <p:sp>
              <p:nvSpPr>
                <p:cNvPr id="402" name="CustomShape 153"/>
                <p:cNvSpPr/>
                <p:nvPr/>
              </p:nvSpPr>
              <p:spPr>
                <a:xfrm>
                  <a:off x="586908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03" name="CustomShape 154"/>
                <p:cNvSpPr/>
                <p:nvPr/>
              </p:nvSpPr>
              <p:spPr>
                <a:xfrm>
                  <a:off x="601992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404" name="Group 155"/>
              <p:cNvGrpSpPr/>
              <p:nvPr/>
            </p:nvGrpSpPr>
            <p:grpSpPr>
              <a:xfrm>
                <a:off x="6642000" y="6757920"/>
                <a:ext cx="387360" cy="171720"/>
                <a:chOff x="6642000" y="6757920"/>
                <a:chExt cx="387360" cy="171720"/>
              </a:xfrm>
            </p:grpSpPr>
            <p:sp>
              <p:nvSpPr>
                <p:cNvPr id="405" name="CustomShape 156"/>
                <p:cNvSpPr/>
                <p:nvPr/>
              </p:nvSpPr>
              <p:spPr>
                <a:xfrm>
                  <a:off x="664200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06" name="CustomShape 157"/>
                <p:cNvSpPr/>
                <p:nvPr/>
              </p:nvSpPr>
              <p:spPr>
                <a:xfrm>
                  <a:off x="679284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407" name="Group 158"/>
              <p:cNvGrpSpPr/>
              <p:nvPr/>
            </p:nvGrpSpPr>
            <p:grpSpPr>
              <a:xfrm>
                <a:off x="6246720" y="6757920"/>
                <a:ext cx="387360" cy="171720"/>
                <a:chOff x="6246720" y="6757920"/>
                <a:chExt cx="387360" cy="171720"/>
              </a:xfrm>
            </p:grpSpPr>
            <p:sp>
              <p:nvSpPr>
                <p:cNvPr id="408" name="CustomShape 159"/>
                <p:cNvSpPr/>
                <p:nvPr/>
              </p:nvSpPr>
              <p:spPr>
                <a:xfrm>
                  <a:off x="624672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09" name="CustomShape 160"/>
                <p:cNvSpPr/>
                <p:nvPr/>
              </p:nvSpPr>
              <p:spPr>
                <a:xfrm>
                  <a:off x="639756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410" name="Group 161"/>
              <p:cNvGrpSpPr/>
              <p:nvPr/>
            </p:nvGrpSpPr>
            <p:grpSpPr>
              <a:xfrm>
                <a:off x="7037280" y="6757920"/>
                <a:ext cx="1177920" cy="171720"/>
                <a:chOff x="7037280" y="6757920"/>
                <a:chExt cx="1177920" cy="171720"/>
              </a:xfrm>
            </p:grpSpPr>
            <p:grpSp>
              <p:nvGrpSpPr>
                <p:cNvPr id="411" name="Group 162"/>
                <p:cNvGrpSpPr/>
                <p:nvPr/>
              </p:nvGrpSpPr>
              <p:grpSpPr>
                <a:xfrm>
                  <a:off x="7432560" y="6757920"/>
                  <a:ext cx="387360" cy="171720"/>
                  <a:chOff x="7432560" y="6757920"/>
                  <a:chExt cx="387360" cy="171720"/>
                </a:xfrm>
              </p:grpSpPr>
              <p:sp>
                <p:nvSpPr>
                  <p:cNvPr id="412" name="CustomShape 163"/>
                  <p:cNvSpPr/>
                  <p:nvPr/>
                </p:nvSpPr>
                <p:spPr>
                  <a:xfrm>
                    <a:off x="743256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413" name="CustomShape 164"/>
                  <p:cNvSpPr/>
                  <p:nvPr/>
                </p:nvSpPr>
                <p:spPr>
                  <a:xfrm>
                    <a:off x="7596360" y="6804000"/>
                    <a:ext cx="13680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414" name="Group 165"/>
                <p:cNvGrpSpPr/>
                <p:nvPr/>
              </p:nvGrpSpPr>
              <p:grpSpPr>
                <a:xfrm>
                  <a:off x="7037280" y="6757920"/>
                  <a:ext cx="387360" cy="171720"/>
                  <a:chOff x="7037280" y="6757920"/>
                  <a:chExt cx="387360" cy="171720"/>
                </a:xfrm>
              </p:grpSpPr>
              <p:sp>
                <p:nvSpPr>
                  <p:cNvPr id="415" name="CustomShape 166"/>
                  <p:cNvSpPr/>
                  <p:nvPr/>
                </p:nvSpPr>
                <p:spPr>
                  <a:xfrm>
                    <a:off x="703728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416" name="CustomShape 167"/>
                  <p:cNvSpPr/>
                  <p:nvPr/>
                </p:nvSpPr>
                <p:spPr>
                  <a:xfrm>
                    <a:off x="7199280" y="6804000"/>
                    <a:ext cx="13356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grpSp>
              <p:nvGrpSpPr>
                <p:cNvPr id="417" name="Group 168"/>
                <p:cNvGrpSpPr/>
                <p:nvPr/>
              </p:nvGrpSpPr>
              <p:grpSpPr>
                <a:xfrm>
                  <a:off x="7827840" y="6757920"/>
                  <a:ext cx="387360" cy="171720"/>
                  <a:chOff x="7827840" y="6757920"/>
                  <a:chExt cx="387360" cy="171720"/>
                </a:xfrm>
              </p:grpSpPr>
              <p:sp>
                <p:nvSpPr>
                  <p:cNvPr id="418" name="CustomShape 169"/>
                  <p:cNvSpPr/>
                  <p:nvPr/>
                </p:nvSpPr>
                <p:spPr>
                  <a:xfrm>
                    <a:off x="7827840" y="6757920"/>
                    <a:ext cx="387360" cy="171720"/>
                  </a:xfrm>
                  <a:prstGeom prst="rect">
                    <a:avLst/>
                  </a:prstGeom>
                  <a:solidFill>
                    <a:srgbClr val="000000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419" name="CustomShape 170"/>
                  <p:cNvSpPr/>
                  <p:nvPr/>
                </p:nvSpPr>
                <p:spPr>
                  <a:xfrm>
                    <a:off x="7978680" y="6804000"/>
                    <a:ext cx="144720" cy="71640"/>
                  </a:xfrm>
                  <a:prstGeom prst="rect">
                    <a:avLst/>
                  </a:prstGeom>
                  <a:solidFill>
                    <a:srgbClr val="FFFFFF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</p:grpSp>
          <p:grpSp>
            <p:nvGrpSpPr>
              <p:cNvPr id="420" name="Group 171"/>
              <p:cNvGrpSpPr/>
              <p:nvPr/>
            </p:nvGrpSpPr>
            <p:grpSpPr>
              <a:xfrm>
                <a:off x="8601120" y="6757920"/>
                <a:ext cx="387360" cy="171720"/>
                <a:chOff x="8601120" y="6757920"/>
                <a:chExt cx="387360" cy="171720"/>
              </a:xfrm>
            </p:grpSpPr>
            <p:sp>
              <p:nvSpPr>
                <p:cNvPr id="421" name="CustomShape 172"/>
                <p:cNvSpPr/>
                <p:nvPr/>
              </p:nvSpPr>
              <p:spPr>
                <a:xfrm>
                  <a:off x="860112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22" name="CustomShape 173"/>
                <p:cNvSpPr/>
                <p:nvPr/>
              </p:nvSpPr>
              <p:spPr>
                <a:xfrm>
                  <a:off x="875196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423" name="Group 174"/>
              <p:cNvGrpSpPr/>
              <p:nvPr/>
            </p:nvGrpSpPr>
            <p:grpSpPr>
              <a:xfrm>
                <a:off x="8205840" y="6757920"/>
                <a:ext cx="387360" cy="171720"/>
                <a:chOff x="8205840" y="6757920"/>
                <a:chExt cx="387360" cy="171720"/>
              </a:xfrm>
            </p:grpSpPr>
            <p:sp>
              <p:nvSpPr>
                <p:cNvPr id="424" name="CustomShape 175"/>
                <p:cNvSpPr/>
                <p:nvPr/>
              </p:nvSpPr>
              <p:spPr>
                <a:xfrm>
                  <a:off x="8205840" y="6757920"/>
                  <a:ext cx="387360" cy="171720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25" name="CustomShape 176"/>
                <p:cNvSpPr/>
                <p:nvPr/>
              </p:nvSpPr>
              <p:spPr>
                <a:xfrm>
                  <a:off x="8356680" y="6804000"/>
                  <a:ext cx="144720" cy="71640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426" name="CustomShape 177"/>
              <p:cNvSpPr/>
              <p:nvPr/>
            </p:nvSpPr>
            <p:spPr>
              <a:xfrm>
                <a:off x="8996400" y="6757920"/>
                <a:ext cx="142920" cy="17172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427" name="Group 178"/>
          <p:cNvGrpSpPr/>
          <p:nvPr/>
        </p:nvGrpSpPr>
        <p:grpSpPr>
          <a:xfrm>
            <a:off x="507960" y="5950080"/>
            <a:ext cx="7844040" cy="787320"/>
            <a:chOff x="507960" y="5950080"/>
            <a:chExt cx="7844040" cy="787320"/>
          </a:xfrm>
        </p:grpSpPr>
        <p:grpSp>
          <p:nvGrpSpPr>
            <p:cNvPr id="428" name="Group 179"/>
            <p:cNvGrpSpPr/>
            <p:nvPr/>
          </p:nvGrpSpPr>
          <p:grpSpPr>
            <a:xfrm>
              <a:off x="539640" y="6591240"/>
              <a:ext cx="1443240" cy="127080"/>
              <a:chOff x="539640" y="6591240"/>
              <a:chExt cx="1443240" cy="127080"/>
            </a:xfrm>
          </p:grpSpPr>
          <p:pic>
            <p:nvPicPr>
              <p:cNvPr id="429" name="Picture 186"/>
              <p:cNvPicPr/>
              <p:nvPr/>
            </p:nvPicPr>
            <p:blipFill>
              <a:blip r:embed="rId5"/>
              <a:stretch/>
            </p:blipFill>
            <p:spPr>
              <a:xfrm>
                <a:off x="539640" y="6591240"/>
                <a:ext cx="1443240" cy="1270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0" name="CustomShape 180"/>
              <p:cNvSpPr/>
              <p:nvPr/>
            </p:nvSpPr>
            <p:spPr>
              <a:xfrm>
                <a:off x="557280" y="6599160"/>
                <a:ext cx="1409760" cy="109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lang="fr-FR" sz="1400" b="1" strike="noStrike" spc="-1">
                    <a:solidFill>
                      <a:srgbClr val="EEECE1"/>
                    </a:solidFill>
                    <a:latin typeface="Garamond"/>
                    <a:ea typeface="DejaVu Sans"/>
                  </a:rPr>
                  <a:t>BATIMENT</a:t>
                </a:r>
                <a:endParaRPr lang="fr-FR" sz="1400" b="0" strike="noStrike" spc="-1">
                  <a:latin typeface="Arial"/>
                </a:endParaRPr>
              </a:p>
            </p:txBody>
          </p:sp>
        </p:grpSp>
        <p:grpSp>
          <p:nvGrpSpPr>
            <p:cNvPr id="431" name="Group 181"/>
            <p:cNvGrpSpPr/>
            <p:nvPr/>
          </p:nvGrpSpPr>
          <p:grpSpPr>
            <a:xfrm>
              <a:off x="2619360" y="6591240"/>
              <a:ext cx="1486080" cy="146160"/>
              <a:chOff x="2619360" y="6591240"/>
              <a:chExt cx="1486080" cy="146160"/>
            </a:xfrm>
          </p:grpSpPr>
          <p:pic>
            <p:nvPicPr>
              <p:cNvPr id="432" name="Picture 189"/>
              <p:cNvPicPr/>
              <p:nvPr/>
            </p:nvPicPr>
            <p:blipFill>
              <a:blip r:embed="rId6"/>
              <a:stretch/>
            </p:blipFill>
            <p:spPr>
              <a:xfrm>
                <a:off x="2619360" y="6591240"/>
                <a:ext cx="1486080" cy="1461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3" name="CustomShape 182"/>
              <p:cNvSpPr/>
              <p:nvPr/>
            </p:nvSpPr>
            <p:spPr>
              <a:xfrm>
                <a:off x="2633760" y="6599160"/>
                <a:ext cx="145908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lang="fr-FR" sz="1400" b="1" strike="noStrike" spc="-1">
                    <a:solidFill>
                      <a:srgbClr val="EEECE1"/>
                    </a:solidFill>
                    <a:latin typeface="Garamond"/>
                    <a:ea typeface="DejaVu Sans"/>
                  </a:rPr>
                  <a:t>SERVICES</a:t>
                </a:r>
                <a:endParaRPr lang="fr-FR" sz="1400" b="0" strike="noStrike" spc="-1">
                  <a:latin typeface="Arial"/>
                </a:endParaRPr>
              </a:p>
            </p:txBody>
          </p:sp>
        </p:grpSp>
        <p:grpSp>
          <p:nvGrpSpPr>
            <p:cNvPr id="434" name="Group 183"/>
            <p:cNvGrpSpPr/>
            <p:nvPr/>
          </p:nvGrpSpPr>
          <p:grpSpPr>
            <a:xfrm>
              <a:off x="4832280" y="6591240"/>
              <a:ext cx="1413000" cy="146160"/>
              <a:chOff x="4832280" y="6591240"/>
              <a:chExt cx="1413000" cy="146160"/>
            </a:xfrm>
          </p:grpSpPr>
          <p:pic>
            <p:nvPicPr>
              <p:cNvPr id="435" name="Picture 192"/>
              <p:cNvPicPr/>
              <p:nvPr/>
            </p:nvPicPr>
            <p:blipFill>
              <a:blip r:embed="rId7"/>
              <a:stretch/>
            </p:blipFill>
            <p:spPr>
              <a:xfrm>
                <a:off x="4832280" y="6591240"/>
                <a:ext cx="1413000" cy="14616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6" name="CustomShape 184"/>
              <p:cNvSpPr/>
              <p:nvPr/>
            </p:nvSpPr>
            <p:spPr>
              <a:xfrm>
                <a:off x="4849920" y="6599160"/>
                <a:ext cx="137952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lang="fr-FR" sz="1400" b="1" strike="noStrike" spc="-1">
                    <a:solidFill>
                      <a:srgbClr val="EEECE1"/>
                    </a:solidFill>
                    <a:latin typeface="Garamond"/>
                    <a:ea typeface="DejaVu Sans"/>
                  </a:rPr>
                  <a:t>INDUSTRIE</a:t>
                </a:r>
                <a:endParaRPr lang="fr-FR" sz="1400" b="0" strike="noStrike" spc="-1">
                  <a:latin typeface="Arial"/>
                </a:endParaRPr>
              </a:p>
            </p:txBody>
          </p:sp>
        </p:grpSp>
        <p:grpSp>
          <p:nvGrpSpPr>
            <p:cNvPr id="437" name="Group 185"/>
            <p:cNvGrpSpPr/>
            <p:nvPr/>
          </p:nvGrpSpPr>
          <p:grpSpPr>
            <a:xfrm>
              <a:off x="6873840" y="6580080"/>
              <a:ext cx="1449360" cy="149400"/>
              <a:chOff x="6873840" y="6580080"/>
              <a:chExt cx="1449360" cy="149400"/>
            </a:xfrm>
          </p:grpSpPr>
          <p:pic>
            <p:nvPicPr>
              <p:cNvPr id="438" name="Picture 195"/>
              <p:cNvPicPr/>
              <p:nvPr/>
            </p:nvPicPr>
            <p:blipFill>
              <a:blip r:embed="rId8"/>
              <a:stretch/>
            </p:blipFill>
            <p:spPr>
              <a:xfrm>
                <a:off x="6873840" y="6580080"/>
                <a:ext cx="1449360" cy="149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39" name="CustomShape 186"/>
              <p:cNvSpPr/>
              <p:nvPr/>
            </p:nvSpPr>
            <p:spPr>
              <a:xfrm>
                <a:off x="6891480" y="6589800"/>
                <a:ext cx="1419480" cy="1288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>
                  <a:lnSpc>
                    <a:spcPct val="90000"/>
                  </a:lnSpc>
                  <a:spcAft>
                    <a:spcPts val="612"/>
                  </a:spcAft>
                </a:pPr>
                <a:r>
                  <a:rPr lang="fr-FR" sz="1400" b="1" strike="noStrike" spc="-1">
                    <a:solidFill>
                      <a:srgbClr val="EEECE1"/>
                    </a:solidFill>
                    <a:latin typeface="Garamond"/>
                    <a:ea typeface="DejaVu Sans"/>
                  </a:rPr>
                  <a:t>AGRICOLE</a:t>
                </a:r>
                <a:endParaRPr lang="fr-FR" sz="1400" b="0" strike="noStrike" spc="-1">
                  <a:latin typeface="Arial"/>
                </a:endParaRPr>
              </a:p>
            </p:txBody>
          </p:sp>
        </p:grpSp>
        <p:pic>
          <p:nvPicPr>
            <p:cNvPr id="440" name="Picture 197"/>
            <p:cNvPicPr/>
            <p:nvPr/>
          </p:nvPicPr>
          <p:blipFill>
            <a:blip r:embed="rId9"/>
            <a:stretch/>
          </p:blipFill>
          <p:spPr>
            <a:xfrm>
              <a:off x="507960" y="5950080"/>
              <a:ext cx="1508400" cy="635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1" name="Picture 198"/>
            <p:cNvPicPr/>
            <p:nvPr/>
          </p:nvPicPr>
          <p:blipFill>
            <a:blip r:embed="rId10"/>
            <a:stretch/>
          </p:blipFill>
          <p:spPr>
            <a:xfrm>
              <a:off x="2570040" y="5956200"/>
              <a:ext cx="1536840" cy="635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2" name="Picture 199"/>
            <p:cNvPicPr/>
            <p:nvPr/>
          </p:nvPicPr>
          <p:blipFill>
            <a:blip r:embed="rId11"/>
            <a:stretch/>
          </p:blipFill>
          <p:spPr>
            <a:xfrm>
              <a:off x="6815160" y="5950080"/>
              <a:ext cx="1536840" cy="619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43" name="Picture 200"/>
            <p:cNvPicPr/>
            <p:nvPr/>
          </p:nvPicPr>
          <p:blipFill>
            <a:blip r:embed="rId12"/>
            <a:stretch/>
          </p:blipFill>
          <p:spPr>
            <a:xfrm>
              <a:off x="4767120" y="5959440"/>
              <a:ext cx="1536840" cy="633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44" name="CustomShape 187"/>
          <p:cNvSpPr/>
          <p:nvPr/>
        </p:nvSpPr>
        <p:spPr>
          <a:xfrm>
            <a:off x="2073240" y="2511360"/>
            <a:ext cx="1903680" cy="44640"/>
          </a:xfrm>
          <a:prstGeom prst="rect">
            <a:avLst/>
          </a:prstGeom>
          <a:solidFill>
            <a:srgbClr val="40404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445" name="CustomShape 188"/>
          <p:cNvSpPr/>
          <p:nvPr/>
        </p:nvSpPr>
        <p:spPr>
          <a:xfrm>
            <a:off x="3874680" y="896040"/>
            <a:ext cx="4327560" cy="679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2800" b="1" i="1" strike="noStrike" spc="-1">
                <a:solidFill>
                  <a:srgbClr val="404040"/>
                </a:solidFill>
                <a:latin typeface="Garamond"/>
                <a:ea typeface="DejaVu Sans"/>
              </a:rPr>
              <a:t>En CAP ou en BAC  PRO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446" name="CustomShape 189"/>
          <p:cNvSpPr/>
          <p:nvPr/>
        </p:nvSpPr>
        <p:spPr>
          <a:xfrm>
            <a:off x="3739320" y="250920"/>
            <a:ext cx="3286440" cy="70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2800" b="1" i="1" strike="noStrike" spc="-1">
                <a:solidFill>
                  <a:srgbClr val="404040"/>
                </a:solidFill>
                <a:latin typeface="Garamond"/>
                <a:ea typeface="DejaVu Sans"/>
              </a:rPr>
              <a:t>En LP ou en CFA</a:t>
            </a:r>
            <a:endParaRPr lang="fr-FR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3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8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5"/>
          <p:cNvSpPr/>
          <p:nvPr/>
        </p:nvSpPr>
        <p:spPr>
          <a:xfrm>
            <a:off x="0" y="0"/>
            <a:ext cx="3988080" cy="1200240"/>
          </a:xfrm>
          <a:prstGeom prst="foldedCorner">
            <a:avLst>
              <a:gd name="adj" fmla="val 12500"/>
            </a:avLst>
          </a:prstGeom>
          <a:solidFill>
            <a:schemeClr val="accent2"/>
          </a:solidFill>
          <a:ln cap="rnd">
            <a:solidFill>
              <a:srgbClr val="4696B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195120" y="173880"/>
            <a:ext cx="3721320" cy="809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fr-FR" sz="2800" b="1" i="1" strike="noStrike" spc="-1" dirty="0">
                <a:solidFill>
                  <a:srgbClr val="F2F2F2"/>
                </a:solidFill>
                <a:latin typeface="Tahoma"/>
                <a:ea typeface="Lucida Sans Unicode"/>
              </a:rPr>
              <a:t>L’ enseignement professionnel</a:t>
            </a:r>
            <a:endParaRPr lang="fr-FR" sz="2800" b="0" strike="noStrike" spc="-1" dirty="0">
              <a:latin typeface="Arial"/>
            </a:endParaRPr>
          </a:p>
        </p:txBody>
      </p:sp>
      <p:pic>
        <p:nvPicPr>
          <p:cNvPr id="6" name="Imag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61" y="1598054"/>
            <a:ext cx="7505104" cy="422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" name="Picture 1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p:blipFill>
        <p:spPr>
          <a:xfrm>
            <a:off x="260978" y="695160"/>
            <a:ext cx="6886271" cy="1941840"/>
          </a:xfrm>
          <a:prstGeom prst="rect">
            <a:avLst/>
          </a:prstGeom>
          <a:ln w="0">
            <a:noFill/>
          </a:ln>
          <a:effectLst>
            <a:reflection stA="0" endPos="16000" dir="5400000" sy="-100000" algn="bl" rotWithShape="0"/>
            <a:softEdge rad="38100"/>
          </a:effectLst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  <p:pic>
        <p:nvPicPr>
          <p:cNvPr id="448" name="Picture 2"/>
          <p:cNvPicPr/>
          <p:nvPr/>
        </p:nvPicPr>
        <p:blipFill>
          <a:blip r:embed="rId4"/>
          <a:stretch/>
        </p:blipFill>
        <p:spPr>
          <a:xfrm>
            <a:off x="2243160" y="2637000"/>
            <a:ext cx="3760920" cy="3513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CustomShape 3"/>
          <p:cNvSpPr/>
          <p:nvPr/>
        </p:nvSpPr>
        <p:spPr>
          <a:xfrm>
            <a:off x="2735280" y="1628640"/>
            <a:ext cx="3122640" cy="760680"/>
          </a:xfrm>
          <a:prstGeom prst="rect">
            <a:avLst/>
          </a:prstGeom>
          <a:gradFill rotWithShape="0">
            <a:gsLst>
              <a:gs pos="0">
                <a:srgbClr val="9F9FE1"/>
              </a:gs>
              <a:gs pos="100000">
                <a:srgbClr val="7E7ED5"/>
              </a:gs>
            </a:gsLst>
            <a:lin ang="5400000"/>
          </a:gradFill>
          <a:ln w="6480">
            <a:solidFill>
              <a:srgbClr val="2D2DB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latin typeface="Garamond"/>
                <a:ea typeface="DejaVu Sans"/>
              </a:rPr>
              <a:t>Une voie d’orientation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452" name="CustomShape 4"/>
          <p:cNvSpPr/>
          <p:nvPr/>
        </p:nvSpPr>
        <p:spPr>
          <a:xfrm flipV="1">
            <a:off x="6173640" y="2006280"/>
            <a:ext cx="17528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453" name="CustomShape 5"/>
          <p:cNvSpPr/>
          <p:nvPr/>
        </p:nvSpPr>
        <p:spPr>
          <a:xfrm>
            <a:off x="781200" y="171360"/>
            <a:ext cx="7272360" cy="974880"/>
          </a:xfrm>
          <a:prstGeom prst="ellipse">
            <a:avLst/>
          </a:prstGeom>
          <a:solidFill>
            <a:schemeClr val="accent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chemeClr val="bg1"/>
                </a:solidFill>
                <a:latin typeface="Arial Black"/>
                <a:ea typeface="DejaVu Sans"/>
              </a:rPr>
              <a:t>2</a:t>
            </a:r>
            <a:r>
              <a:rPr lang="fr-FR" sz="1800" b="1" strike="noStrike" spc="-1" baseline="30000" dirty="0">
                <a:solidFill>
                  <a:schemeClr val="bg1"/>
                </a:solidFill>
                <a:latin typeface="Arial Black"/>
                <a:ea typeface="DejaVu Sans"/>
              </a:rPr>
              <a:t>nde</a:t>
            </a:r>
            <a:r>
              <a:rPr lang="fr-FR" sz="1800" b="1" strike="noStrike" spc="-1" dirty="0">
                <a:solidFill>
                  <a:schemeClr val="bg1"/>
                </a:solidFill>
                <a:latin typeface="Arial Black"/>
                <a:ea typeface="DejaVu Sans"/>
              </a:rPr>
              <a:t> GT :</a:t>
            </a:r>
            <a:endParaRPr lang="fr-FR" sz="1800" b="0" strike="noStrike" spc="-1" dirty="0">
              <a:solidFill>
                <a:schemeClr val="bg1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 dirty="0">
                <a:solidFill>
                  <a:schemeClr val="bg1"/>
                </a:solidFill>
                <a:latin typeface="Arial Black"/>
                <a:ea typeface="DejaVu Sans"/>
              </a:rPr>
              <a:t>Ce que vous devez choisir cette année</a:t>
            </a:r>
            <a:endParaRPr lang="fr-FR" sz="1800" b="0" strike="noStrike" spc="-1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</p:txBody>
      </p:sp>
      <p:sp>
        <p:nvSpPr>
          <p:cNvPr id="454" name="CustomShape 6"/>
          <p:cNvSpPr/>
          <p:nvPr/>
        </p:nvSpPr>
        <p:spPr>
          <a:xfrm flipH="1">
            <a:off x="1879920" y="2265480"/>
            <a:ext cx="852480" cy="468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dist="75596" dir="1064680" algn="ctr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455" name="CustomShape 7"/>
          <p:cNvSpPr/>
          <p:nvPr/>
        </p:nvSpPr>
        <p:spPr>
          <a:xfrm>
            <a:off x="4859280" y="2390760"/>
            <a:ext cx="276480" cy="343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dist="75596" dir="1064680" algn="ctr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456" name="CustomShape 8"/>
          <p:cNvSpPr/>
          <p:nvPr/>
        </p:nvSpPr>
        <p:spPr>
          <a:xfrm flipH="1">
            <a:off x="4295160" y="1241280"/>
            <a:ext cx="360" cy="316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dist="75596" dir="1064680" algn="ctr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457" name="CustomShape 9"/>
          <p:cNvSpPr/>
          <p:nvPr/>
        </p:nvSpPr>
        <p:spPr>
          <a:xfrm rot="16200000">
            <a:off x="6804360" y="2021760"/>
            <a:ext cx="3741840" cy="367560"/>
          </a:xfrm>
          <a:prstGeom prst="rect">
            <a:avLst/>
          </a:prstGeom>
          <a:solidFill>
            <a:srgbClr val="FFCCCC"/>
          </a:solidFill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1 spécialité à choisir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458" name="CustomShape 10"/>
          <p:cNvSpPr/>
          <p:nvPr/>
        </p:nvSpPr>
        <p:spPr>
          <a:xfrm>
            <a:off x="39600" y="273528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Voie générale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460" name="CustomShape 12"/>
          <p:cNvSpPr/>
          <p:nvPr/>
        </p:nvSpPr>
        <p:spPr>
          <a:xfrm>
            <a:off x="747551" y="5888785"/>
            <a:ext cx="6656400" cy="7100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FF0000"/>
                </a:solidFill>
                <a:latin typeface="Garamond"/>
                <a:ea typeface="DejaVu Sans"/>
              </a:rPr>
              <a:t>+ vous devrez préciser les établissements que vous souhaitez demander 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461" name="CustomShape 13"/>
          <p:cNvSpPr/>
          <p:nvPr/>
        </p:nvSpPr>
        <p:spPr>
          <a:xfrm rot="16200000">
            <a:off x="6632640" y="198684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DejaVu Sans"/>
              </a:rPr>
              <a:t>Voie professionnelle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FEB82191-500A-6353-D77B-50FC2B48B3B0}"/>
              </a:ext>
            </a:extLst>
          </p:cNvPr>
          <p:cNvSpPr/>
          <p:nvPr/>
        </p:nvSpPr>
        <p:spPr>
          <a:xfrm>
            <a:off x="379440" y="3105000"/>
            <a:ext cx="2374920" cy="2509920"/>
          </a:xfrm>
          <a:prstGeom prst="rect">
            <a:avLst/>
          </a:prstGeom>
          <a:solidFill>
            <a:srgbClr val="EBF1DE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lang="fr-FR" sz="2400" b="1" strike="noStrike" spc="-1" baseline="3000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lang="fr-FR" sz="2400" b="1" strike="noStrike" spc="-1">
                <a:solidFill>
                  <a:srgbClr val="A50021"/>
                </a:solidFill>
                <a:latin typeface="Garamond"/>
                <a:ea typeface="DejaVu Sans"/>
              </a:rPr>
              <a:t> générale :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3A3A3A"/>
                </a:solidFill>
                <a:latin typeface="Garamond"/>
                <a:ea typeface="DejaVu Sans"/>
              </a:rPr>
              <a:t>3 enseignements de spécialité à choisir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3" name="CustomShape 11">
            <a:extLst>
              <a:ext uri="{FF2B5EF4-FFF2-40B4-BE49-F238E27FC236}">
                <a16:creationId xmlns:a16="http://schemas.microsoft.com/office/drawing/2014/main" id="{3DBBBAE8-9A5C-80F2-4423-465B69D1A1DF}"/>
              </a:ext>
            </a:extLst>
          </p:cNvPr>
          <p:cNvSpPr/>
          <p:nvPr/>
        </p:nvSpPr>
        <p:spPr>
          <a:xfrm>
            <a:off x="3962520" y="2771640"/>
            <a:ext cx="3198960" cy="36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Voie technologique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B1D90666-633D-8550-D63F-3EE774AF02A7}"/>
              </a:ext>
            </a:extLst>
          </p:cNvPr>
          <p:cNvSpPr/>
          <p:nvPr/>
        </p:nvSpPr>
        <p:spPr>
          <a:xfrm>
            <a:off x="2998800" y="3129120"/>
            <a:ext cx="4694400" cy="2486160"/>
          </a:xfrm>
          <a:prstGeom prst="rect">
            <a:avLst/>
          </a:prstGeom>
          <a:solidFill>
            <a:srgbClr val="DCE6F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lang="fr-FR" sz="2400" b="1" strike="noStrike" spc="-1" baseline="30000" dirty="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lang="fr-FR" sz="24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 technologique :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une série à choisir 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STMG, STI2D, ST2S, STL, STD2A, STAV, STHR, S2TMD</a:t>
            </a:r>
            <a:endParaRPr lang="fr-FR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1" i="1" strike="noStrike" spc="-1" dirty="0">
                <a:solidFill>
                  <a:srgbClr val="C00000"/>
                </a:solidFill>
                <a:latin typeface="Garamond"/>
                <a:ea typeface="DejaVu Sans"/>
              </a:rPr>
              <a:t>+ un enseignement de spécialité à choisir pour STL, STAV et S2TMD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Effect">
                      <p:stCondLst>
                        <p:cond delay="indefinite"/>
                      </p:stCondLst>
                      <p:childTnLst>
                        <p:par>
                          <p:cTn id="2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"/>
          <p:cNvSpPr/>
          <p:nvPr/>
        </p:nvSpPr>
        <p:spPr>
          <a:xfrm>
            <a:off x="324055" y="1903444"/>
            <a:ext cx="8228160" cy="4954556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marL="171360" lvl="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  <a:defRPr/>
            </a:pPr>
            <a:r>
              <a:rPr lang="fr-FR" dirty="0" smtClean="0"/>
              <a:t> du </a:t>
            </a:r>
            <a:r>
              <a:rPr lang="fr-FR" dirty="0"/>
              <a:t>19 Décembre au 11 Janvier : </a:t>
            </a:r>
            <a:r>
              <a:rPr lang="fr-FR" b="1" dirty="0"/>
              <a:t>Phase des vœux provisoires </a:t>
            </a:r>
            <a:r>
              <a:rPr lang="fr-FR" dirty="0"/>
              <a:t>des familles</a:t>
            </a:r>
          </a:p>
          <a:p>
            <a:endParaRPr lang="fr-FR" dirty="0"/>
          </a:p>
          <a:p>
            <a:pPr marL="17136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</a:pPr>
            <a:r>
              <a:rPr lang="fr-FR" dirty="0" smtClean="0"/>
              <a:t> du </a:t>
            </a:r>
            <a:r>
              <a:rPr lang="fr-FR" dirty="0"/>
              <a:t>15 au 31 Janvier : </a:t>
            </a:r>
            <a:r>
              <a:rPr lang="fr-FR" b="1" dirty="0"/>
              <a:t>Réponses des équipes </a:t>
            </a:r>
            <a:r>
              <a:rPr lang="fr-FR" dirty="0"/>
              <a:t>et propositions des conseils de classes </a:t>
            </a:r>
          </a:p>
          <a:p>
            <a:pPr marL="171360" lvl="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  <a:defRPr/>
            </a:pPr>
            <a:endParaRPr lang="fr-FR" spc="-1" dirty="0">
              <a:solidFill>
                <a:srgbClr val="000000"/>
              </a:solidFill>
            </a:endParaRPr>
          </a:p>
          <a:p>
            <a:pPr marL="17136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</a:pPr>
            <a:r>
              <a:rPr lang="fr-FR" dirty="0" smtClean="0"/>
              <a:t> du </a:t>
            </a:r>
            <a:r>
              <a:rPr lang="fr-FR" dirty="0"/>
              <a:t>04 au 22 Mai : </a:t>
            </a:r>
            <a:r>
              <a:rPr lang="fr-FR" b="1" dirty="0"/>
              <a:t>Choix définitifs </a:t>
            </a:r>
            <a:r>
              <a:rPr lang="fr-FR" dirty="0"/>
              <a:t>des vœux d’orientation des familles</a:t>
            </a:r>
          </a:p>
          <a:p>
            <a:pPr marL="171360" lvl="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  <a:defRPr/>
            </a:pPr>
            <a:endParaRPr lang="fr-FR" spc="-1" dirty="0">
              <a:solidFill>
                <a:srgbClr val="000000"/>
              </a:solidFill>
            </a:endParaRPr>
          </a:p>
          <a:p>
            <a:pPr marL="171360" indent="-171360">
              <a:spcAft>
                <a:spcPts val="400"/>
              </a:spcAft>
              <a:buClr>
                <a:srgbClr val="E3000B"/>
              </a:buClr>
              <a:buFont typeface="Wingdings 3" charset="2"/>
              <a:buChar char=""/>
            </a:pPr>
            <a:r>
              <a:rPr lang="fr-FR" dirty="0" smtClean="0"/>
              <a:t> à </a:t>
            </a:r>
            <a:r>
              <a:rPr lang="fr-FR" dirty="0"/>
              <a:t>partir du 01 Juin : </a:t>
            </a:r>
            <a:r>
              <a:rPr lang="fr-FR" b="1" dirty="0"/>
              <a:t>Réponse des conseils de classe</a:t>
            </a: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endParaRPr lang="fr-FR" b="1" i="1" u="sng" spc="-1" dirty="0">
              <a:solidFill>
                <a:srgbClr val="C00000"/>
              </a:solidFill>
              <a:latin typeface="Arial Black"/>
              <a:ea typeface="Arabic Typesetting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fr-FR" i="1" spc="-1" dirty="0">
                <a:latin typeface="Arial Black"/>
                <a:ea typeface="Arabic Typesetting"/>
                <a:hlinkClick r:id="rId3"/>
              </a:rPr>
              <a:t>Flyer </a:t>
            </a:r>
            <a:r>
              <a:rPr lang="fr-FR" i="1" spc="-1" dirty="0" smtClean="0">
                <a:latin typeface="Arial Black"/>
                <a:ea typeface="Arabic Typesetting"/>
                <a:hlinkClick r:id="rId3"/>
              </a:rPr>
              <a:t>rappelant la </a:t>
            </a:r>
            <a:r>
              <a:rPr lang="fr-FR" i="1" spc="-1" dirty="0">
                <a:latin typeface="Arial Black"/>
                <a:ea typeface="Arabic Typesetting"/>
                <a:hlinkClick r:id="rId3"/>
              </a:rPr>
              <a:t>procédure et les modalités de mise en œuvre</a:t>
            </a:r>
            <a:endParaRPr lang="fr-FR" i="1" spc="-1" dirty="0" smtClean="0">
              <a:latin typeface="Arial Black"/>
              <a:ea typeface="Arabic Typesetting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endParaRPr lang="fr-FR" b="1" i="1" u="sng" spc="-1" dirty="0" smtClean="0">
              <a:solidFill>
                <a:srgbClr val="C00000"/>
              </a:solidFill>
              <a:latin typeface="Arial Black"/>
              <a:ea typeface="Arabic Typesetting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endParaRPr lang="fr-FR" b="1" i="1" u="sng" spc="-1" dirty="0">
              <a:solidFill>
                <a:srgbClr val="C00000"/>
              </a:solidFill>
              <a:latin typeface="Arial Black"/>
              <a:ea typeface="Arabic Typesetting"/>
            </a:endParaRPr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fr-FR" sz="1200" i="1" u="sng" spc="-1" dirty="0">
                <a:solidFill>
                  <a:srgbClr val="C00000"/>
                </a:solidFill>
                <a:latin typeface="Arial Black"/>
                <a:ea typeface="Arabic Typesetting"/>
              </a:rPr>
              <a:t>Le conseil de classe se prononce sur :  </a:t>
            </a:r>
            <a:endParaRPr lang="fr-FR" sz="1200" spc="-1" dirty="0"/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fr-FR" sz="1200" i="1" spc="-1" dirty="0">
                <a:solidFill>
                  <a:srgbClr val="C00000"/>
                </a:solidFill>
                <a:latin typeface="Arial Black"/>
                <a:ea typeface="Arabic Typesetting"/>
              </a:rPr>
              <a:t>le passage en 1</a:t>
            </a:r>
            <a:r>
              <a:rPr lang="fr-FR" sz="1200" i="1" spc="-1" baseline="30000" dirty="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lang="fr-FR" sz="1200" i="1" spc="-1" dirty="0">
                <a:solidFill>
                  <a:srgbClr val="C00000"/>
                </a:solidFill>
                <a:latin typeface="Arial Black"/>
                <a:ea typeface="Arabic Typesetting"/>
              </a:rPr>
              <a:t> générale </a:t>
            </a:r>
            <a:endParaRPr lang="fr-FR" sz="1200" spc="-1" dirty="0"/>
          </a:p>
          <a:p>
            <a:pPr marL="339840" indent="-337320" algn="ctr">
              <a:lnSpc>
                <a:spcPct val="90000"/>
              </a:lnSpc>
              <a:spcBef>
                <a:spcPts val="601"/>
              </a:spcBef>
              <a:buClr>
                <a:srgbClr val="C00000"/>
              </a:buClr>
              <a:buFont typeface="Wingdings" charset="2"/>
              <a:buChar char=""/>
              <a:tabLst>
                <a:tab pos="0" algn="l"/>
              </a:tabLst>
            </a:pPr>
            <a:r>
              <a:rPr lang="fr-FR" sz="1200" i="1" spc="-1" dirty="0">
                <a:solidFill>
                  <a:srgbClr val="C00000"/>
                </a:solidFill>
                <a:latin typeface="Arial Black"/>
                <a:ea typeface="Arabic Typesetting"/>
              </a:rPr>
              <a:t>le passage dans une série en 1</a:t>
            </a:r>
            <a:r>
              <a:rPr lang="fr-FR" sz="1200" i="1" spc="-1" baseline="30000" dirty="0">
                <a:solidFill>
                  <a:srgbClr val="C00000"/>
                </a:solidFill>
                <a:latin typeface="Arial Black"/>
                <a:ea typeface="Arabic Typesetting"/>
              </a:rPr>
              <a:t>ère</a:t>
            </a:r>
            <a:r>
              <a:rPr lang="fr-FR" sz="1200" i="1" spc="-1" dirty="0">
                <a:solidFill>
                  <a:srgbClr val="C00000"/>
                </a:solidFill>
                <a:latin typeface="Arial Black"/>
                <a:ea typeface="Arabic Typesetting"/>
              </a:rPr>
              <a:t> technologique</a:t>
            </a:r>
            <a:endParaRPr lang="fr-FR" sz="1200" spc="-1" dirty="0"/>
          </a:p>
          <a:p>
            <a:pPr marL="341280" indent="-335880" algn="ctr">
              <a:lnSpc>
                <a:spcPct val="9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fr-FR" sz="1200" i="1" spc="-1" dirty="0">
                <a:solidFill>
                  <a:srgbClr val="0D0D0D"/>
                </a:solidFill>
                <a:latin typeface="Arial Black"/>
                <a:ea typeface="Arabic Typesetting"/>
              </a:rPr>
              <a:t>Les enseignements de spécialité de 1</a:t>
            </a:r>
            <a:r>
              <a:rPr lang="fr-FR" sz="1200" i="1" spc="-1" baseline="30000" dirty="0">
                <a:solidFill>
                  <a:srgbClr val="0D0D0D"/>
                </a:solidFill>
                <a:latin typeface="Arial Black"/>
                <a:ea typeface="Arabic Typesetting"/>
              </a:rPr>
              <a:t>ère</a:t>
            </a:r>
            <a:r>
              <a:rPr lang="fr-FR" sz="1200" i="1" spc="-1" dirty="0">
                <a:solidFill>
                  <a:srgbClr val="0D0D0D"/>
                </a:solidFill>
                <a:latin typeface="Arial Black"/>
                <a:ea typeface="Arabic Typesetting"/>
              </a:rPr>
              <a:t> générale restent un choix des familles sur recommandations du conseil de classe</a:t>
            </a:r>
            <a:endParaRPr lang="fr-FR" sz="1200" i="1" spc="-1" dirty="0"/>
          </a:p>
          <a:p>
            <a:pPr marL="341280" indent="-335880">
              <a:lnSpc>
                <a:spcPct val="90000"/>
              </a:lnSpc>
              <a:spcBef>
                <a:spcPts val="700"/>
              </a:spcBef>
              <a:tabLst>
                <a:tab pos="0" algn="l"/>
              </a:tabLst>
            </a:pPr>
            <a:endParaRPr lang="fr-FR" sz="1400" strike="noStrike" spc="-1" dirty="0">
              <a:latin typeface="Arial"/>
            </a:endParaRPr>
          </a:p>
        </p:txBody>
      </p:sp>
      <p:sp>
        <p:nvSpPr>
          <p:cNvPr id="464" name="CustomShape 2"/>
          <p:cNvSpPr/>
          <p:nvPr/>
        </p:nvSpPr>
        <p:spPr>
          <a:xfrm>
            <a:off x="3616743" y="310563"/>
            <a:ext cx="3764160" cy="8331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000000"/>
                </a:solidFill>
                <a:latin typeface="Arial Black"/>
                <a:ea typeface="DejaVu Sans"/>
              </a:rPr>
              <a:t>La fiche de dialogue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000000"/>
                </a:solidFill>
                <a:latin typeface="Arial Black"/>
                <a:ea typeface="DejaVu Sans"/>
                <a:hlinkClick r:id="rId4"/>
              </a:rPr>
              <a:t>(</a:t>
            </a:r>
            <a:r>
              <a:rPr lang="fr-FR" sz="2400" b="0" strike="noStrike" spc="-1" dirty="0" err="1">
                <a:solidFill>
                  <a:srgbClr val="000000"/>
                </a:solidFill>
                <a:latin typeface="Arial Black"/>
                <a:ea typeface="DejaVu Sans"/>
                <a:hlinkClick r:id="rId4"/>
              </a:rPr>
              <a:t>Educonnect</a:t>
            </a:r>
            <a:r>
              <a:rPr lang="fr-FR" sz="2400" b="0" strike="noStrike" spc="-1" dirty="0">
                <a:solidFill>
                  <a:srgbClr val="000000"/>
                </a:solidFill>
                <a:latin typeface="Arial Black"/>
                <a:ea typeface="DejaVu Sans"/>
                <a:hlinkClick r:id="rId4"/>
              </a:rPr>
              <a:t>)</a:t>
            </a:r>
            <a:endParaRPr lang="fr-FR" sz="2400" b="0" strike="noStrike" spc="-1" dirty="0">
              <a:latin typeface="Arial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70A676D4-DB64-9B45-2B38-923486E8759D}"/>
              </a:ext>
            </a:extLst>
          </p:cNvPr>
          <p:cNvGrpSpPr/>
          <p:nvPr/>
        </p:nvGrpSpPr>
        <p:grpSpPr>
          <a:xfrm>
            <a:off x="32657" y="0"/>
            <a:ext cx="3219061" cy="1200240"/>
            <a:chOff x="40459" y="0"/>
            <a:chExt cx="3988080" cy="1200240"/>
          </a:xfrm>
          <a:solidFill>
            <a:schemeClr val="accent2"/>
          </a:solidFill>
        </p:grpSpPr>
        <p:sp>
          <p:nvSpPr>
            <p:cNvPr id="3" name="CustomShape 5">
              <a:extLst>
                <a:ext uri="{FF2B5EF4-FFF2-40B4-BE49-F238E27FC236}">
                  <a16:creationId xmlns:a16="http://schemas.microsoft.com/office/drawing/2014/main" id="{7665A4AB-AF71-13A6-3C91-195615A04F8E}"/>
                </a:ext>
              </a:extLst>
            </p:cNvPr>
            <p:cNvSpPr/>
            <p:nvPr/>
          </p:nvSpPr>
          <p:spPr>
            <a:xfrm>
              <a:off x="40459" y="0"/>
              <a:ext cx="3988080" cy="1200240"/>
            </a:xfrm>
            <a:prstGeom prst="foldedCorner">
              <a:avLst>
                <a:gd name="adj" fmla="val 12500"/>
              </a:avLst>
            </a:prstGeom>
            <a:grpFill/>
            <a:ln cap="rnd">
              <a:solidFill>
                <a:srgbClr val="4696B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" name="CustomShape 6">
              <a:extLst>
                <a:ext uri="{FF2B5EF4-FFF2-40B4-BE49-F238E27FC236}">
                  <a16:creationId xmlns:a16="http://schemas.microsoft.com/office/drawing/2014/main" id="{53FE7B2C-EC99-F864-7732-7F76DF20E97F}"/>
                </a:ext>
              </a:extLst>
            </p:cNvPr>
            <p:cNvSpPr/>
            <p:nvPr/>
          </p:nvSpPr>
          <p:spPr>
            <a:xfrm>
              <a:off x="401471" y="288406"/>
              <a:ext cx="3436334" cy="409343"/>
            </a:xfrm>
            <a:prstGeom prst="rect">
              <a:avLst/>
            </a:prstGeom>
            <a:grp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strike="noStrike" spc="-1" dirty="0">
                  <a:solidFill>
                    <a:srgbClr val="F2F2F2"/>
                  </a:solidFill>
                  <a:latin typeface="+mj-lt"/>
                  <a:ea typeface="Lucida Sans Unicode"/>
                </a:rPr>
                <a:t>calendrier</a:t>
              </a:r>
              <a:endParaRPr lang="fr-FR" sz="2800" b="0" strike="noStrike" spc="-1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"/>
          <p:cNvSpPr/>
          <p:nvPr/>
        </p:nvSpPr>
        <p:spPr>
          <a:xfrm>
            <a:off x="2124000" y="1063800"/>
            <a:ext cx="4521240" cy="5806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3240" algn="ctr">
              <a:lnSpc>
                <a:spcPct val="100000"/>
              </a:lnSpc>
            </a:pPr>
            <a:r>
              <a:rPr lang="fr-FR" sz="3200" b="1" u="sng" strike="noStrike" spc="-1" dirty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Bac général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474" name="CustomShape 2"/>
          <p:cNvSpPr/>
          <p:nvPr/>
        </p:nvSpPr>
        <p:spPr>
          <a:xfrm>
            <a:off x="268200" y="1608120"/>
            <a:ext cx="8604360" cy="8251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3240"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C00000"/>
                </a:solidFill>
                <a:latin typeface="Arial"/>
                <a:ea typeface="Lucida Sans Unicode"/>
              </a:rPr>
              <a:t>Affectation prioritaire des élèves de secteur </a:t>
            </a:r>
            <a:endParaRPr lang="fr-FR" sz="2400" b="0" strike="noStrike" spc="-1">
              <a:latin typeface="Arial"/>
            </a:endParaRPr>
          </a:p>
          <a:p>
            <a:pPr marL="3240" algn="ctr">
              <a:lnSpc>
                <a:spcPct val="100000"/>
              </a:lnSpc>
            </a:pPr>
            <a:r>
              <a:rPr lang="fr-FR" sz="1600" b="0" strike="noStrike" spc="-1">
                <a:solidFill>
                  <a:srgbClr val="008000"/>
                </a:solidFill>
                <a:latin typeface="Arial"/>
                <a:ea typeface="Lucida Sans Unicode"/>
              </a:rPr>
              <a:t>(</a:t>
            </a:r>
            <a:r>
              <a:rPr lang="fr-FR" sz="2400" b="0" strike="noStrike" spc="-1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lang="fr-FR" sz="1600" b="0" strike="noStrike" spc="-1">
                <a:solidFill>
                  <a:srgbClr val="008000"/>
                </a:solidFill>
                <a:latin typeface="Arial"/>
                <a:ea typeface="Lucida Sans Unicode"/>
              </a:rPr>
              <a:t>Secteur déterminé en fonction de l’établissement fréquenté en 2</a:t>
            </a:r>
            <a:r>
              <a:rPr lang="fr-FR" sz="1600" b="0" strike="noStrike" spc="-1" baseline="30000">
                <a:solidFill>
                  <a:srgbClr val="008000"/>
                </a:solidFill>
                <a:latin typeface="Arial"/>
                <a:ea typeface="Lucida Sans Unicode"/>
              </a:rPr>
              <a:t>nde</a:t>
            </a:r>
            <a:r>
              <a:rPr lang="fr-FR" sz="1600" b="0" strike="noStrike" spc="-1">
                <a:solidFill>
                  <a:srgbClr val="008000"/>
                </a:solidFill>
                <a:latin typeface="Arial"/>
                <a:ea typeface="Lucida Sans Unicode"/>
              </a:rPr>
              <a:t> GT)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475" name="CustomShape 3"/>
          <p:cNvSpPr/>
          <p:nvPr/>
        </p:nvSpPr>
        <p:spPr>
          <a:xfrm>
            <a:off x="172800" y="0"/>
            <a:ext cx="8956800" cy="97704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lang="fr-FR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(Lycées Privés = les contacter)  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477" name="CustomShape 5"/>
          <p:cNvSpPr/>
          <p:nvPr/>
        </p:nvSpPr>
        <p:spPr>
          <a:xfrm>
            <a:off x="172800" y="2433240"/>
            <a:ext cx="8971200" cy="3726278"/>
          </a:xfrm>
          <a:prstGeom prst="rect">
            <a:avLst/>
          </a:prstGeom>
          <a:solidFill>
            <a:srgbClr val="F2F2F2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fr-FR" sz="2000" b="1" u="sng" strike="noStrike" spc="-1" dirty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Enseignements courants </a:t>
            </a:r>
            <a:r>
              <a:rPr lang="fr-FR" sz="1600" b="0" strike="noStrike" spc="-1" dirty="0">
                <a:latin typeface="Arial"/>
                <a:ea typeface="Lucida Sans Unicode"/>
              </a:rPr>
              <a:t>(HLP, HGGSP, SES, Maths, Phys, SVT, LLCE, AMC)</a:t>
            </a:r>
            <a:endParaRPr lang="fr-FR" sz="1600" b="0" strike="noStrike" spc="-1" dirty="0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	* </a:t>
            </a:r>
            <a:r>
              <a:rPr lang="fr-FR" sz="2000" b="0" strike="noStrike" spc="-1" dirty="0">
                <a:solidFill>
                  <a:srgbClr val="3333CC"/>
                </a:solidFill>
                <a:latin typeface="Arial"/>
                <a:ea typeface="Lucida Sans Unicode"/>
              </a:rPr>
              <a:t>Affectation garantie des élèves de secteur</a:t>
            </a:r>
            <a:r>
              <a:rPr lang="fr-FR" sz="2000" b="0" strike="noStrike" spc="-1" dirty="0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(en fonction de la capacité d’accueil dans chaque EDS)</a:t>
            </a:r>
            <a:endParaRPr lang="fr-FR" sz="1600" b="0" strike="noStrike" spc="-1" dirty="0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	* </a:t>
            </a:r>
            <a:r>
              <a:rPr lang="fr-FR" sz="2000" b="0" strike="noStrike" spc="-1" dirty="0">
                <a:solidFill>
                  <a:srgbClr val="2D2DB9"/>
                </a:solidFill>
                <a:latin typeface="Arial"/>
                <a:ea typeface="Lucida Sans Unicode"/>
              </a:rPr>
              <a:t>Affectation sur places vacantes des élèves hors secteur </a:t>
            </a:r>
            <a:r>
              <a:rPr lang="fr-FR" sz="2000" b="0" strike="noStrike" spc="-1" dirty="0">
                <a:solidFill>
                  <a:srgbClr val="008000"/>
                </a:solidFill>
                <a:latin typeface="Arial"/>
                <a:ea typeface="Lucida Sans Unicode"/>
              </a:rPr>
              <a:t>*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après les opérations d’affectation (secteur puis enseignements rares) et en fonction de critères nationaux (dérogation)</a:t>
            </a:r>
            <a:endParaRPr lang="fr-FR" sz="1600" b="0" strike="noStrike" spc="-1" dirty="0">
              <a:latin typeface="Arial"/>
            </a:endParaRPr>
          </a:p>
          <a:p>
            <a:pPr marL="3240">
              <a:lnSpc>
                <a:spcPct val="100000"/>
              </a:lnSpc>
            </a:pPr>
            <a:endParaRPr lang="fr-FR" sz="1600" b="0" strike="noStrike" spc="-1" dirty="0">
              <a:latin typeface="Arial"/>
            </a:endParaRPr>
          </a:p>
          <a:p>
            <a:pPr marL="1440" indent="-2156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fr-FR" sz="2000" b="1" u="sng" strike="noStrike" spc="-1" dirty="0" smtClean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Enseignements </a:t>
            </a:r>
            <a:r>
              <a:rPr lang="fr-FR" sz="2000" b="1" u="sng" strike="noStrike" spc="-1" dirty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« </a:t>
            </a:r>
            <a:r>
              <a:rPr lang="fr-FR" sz="2000" b="1" u="sng" strike="noStrike" spc="-1" dirty="0" smtClean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rares</a:t>
            </a:r>
            <a:r>
              <a:rPr lang="fr-FR" sz="2000" b="1" u="sng" strike="noStrike" spc="-1" dirty="0">
                <a:solidFill>
                  <a:srgbClr val="000000"/>
                </a:solidFill>
                <a:uFillTx/>
                <a:latin typeface="Arial"/>
                <a:ea typeface="Lucida Sans Unicode"/>
              </a:rPr>
              <a:t> » </a:t>
            </a:r>
            <a:r>
              <a:rPr lang="fr-FR" sz="1600" b="0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(</a:t>
            </a:r>
            <a:r>
              <a:rPr lang="fr-FR" sz="1600" b="0" strike="noStrike" spc="-1" dirty="0" smtClean="0">
                <a:latin typeface="Arial"/>
                <a:ea typeface="Lucida Sans Unicode"/>
              </a:rPr>
              <a:t>NSI </a:t>
            </a:r>
            <a:r>
              <a:rPr lang="fr-FR" sz="1600" b="0" strike="noStrike" spc="-1" dirty="0">
                <a:latin typeface="Arial"/>
                <a:ea typeface="Lucida Sans Unicode"/>
              </a:rPr>
              <a:t>, </a:t>
            </a:r>
            <a:r>
              <a:rPr lang="fr-FR" sz="1600" b="0" strike="noStrike" spc="-1" dirty="0" smtClean="0">
                <a:latin typeface="Arial"/>
                <a:ea typeface="Lucida Sans Unicode"/>
              </a:rPr>
              <a:t>SI,</a:t>
            </a:r>
            <a:r>
              <a:rPr lang="fr-FR" sz="1600" b="1" strike="noStrike" spc="-1" dirty="0" smtClean="0">
                <a:latin typeface="Arial"/>
                <a:ea typeface="Lucida Sans Unicode"/>
              </a:rPr>
              <a:t> </a:t>
            </a:r>
            <a:r>
              <a:rPr lang="fr-FR" sz="160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EPPCS, Arts, Biologie Ecologie, LLCER Italien et Occitan)	</a:t>
            </a:r>
            <a:endParaRPr lang="fr-FR" sz="1600" strike="noStrike" spc="-1" dirty="0" smtClean="0">
              <a:solidFill>
                <a:srgbClr val="000000"/>
              </a:solidFill>
              <a:latin typeface="Arial"/>
              <a:ea typeface="Lucida Sans Unicode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fr-FR" sz="2000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lang="fr-FR" sz="2000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           </a:t>
            </a:r>
            <a:r>
              <a:rPr lang="fr-FR" sz="2000" b="0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lang="fr-FR" sz="2000" b="0" strike="noStrike" spc="-1" dirty="0">
                <a:solidFill>
                  <a:srgbClr val="2D2DB9"/>
                </a:solidFill>
                <a:latin typeface="Arial"/>
                <a:ea typeface="Lucida Sans Unicode"/>
              </a:rPr>
              <a:t>Affectation prioritaire des élèves de secteur</a:t>
            </a:r>
            <a:r>
              <a:rPr lang="fr-FR" sz="2000" b="0" strike="noStrike" spc="-1" dirty="0">
                <a:solidFill>
                  <a:srgbClr val="008000"/>
                </a:solidFill>
                <a:latin typeface="Arial"/>
                <a:ea typeface="Lucida Sans Unicode"/>
              </a:rPr>
              <a:t> *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endParaRPr lang="fr-FR" sz="2000" b="0" strike="noStrike" spc="-1" dirty="0">
              <a:latin typeface="Arial"/>
            </a:endParaRPr>
          </a:p>
          <a:p>
            <a:pPr marL="3240">
              <a:lnSpc>
                <a:spcPct val="100000"/>
              </a:lnSpc>
            </a:pPr>
            <a:r>
              <a:rPr lang="fr-FR" sz="2000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lang="fr-FR" sz="2000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           </a:t>
            </a:r>
            <a:r>
              <a:rPr lang="fr-FR" sz="2000" b="0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* </a:t>
            </a:r>
            <a:r>
              <a:rPr lang="fr-FR" sz="2000" b="0" strike="noStrike" spc="-1" dirty="0">
                <a:solidFill>
                  <a:srgbClr val="2D2DB9"/>
                </a:solidFill>
                <a:latin typeface="Arial"/>
                <a:ea typeface="Lucida Sans Unicode"/>
              </a:rPr>
              <a:t>Affectation des élèves hors secteur sur places vacantes par une commission </a:t>
            </a: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suivant une zone de desserte académique ou départementale et éventuellement selon les recommandations du conseil de classe et les notes.</a:t>
            </a:r>
            <a:endParaRPr lang="fr-FR" sz="1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3"/>
          <p:cNvSpPr/>
          <p:nvPr/>
        </p:nvSpPr>
        <p:spPr>
          <a:xfrm>
            <a:off x="187200" y="-2643"/>
            <a:ext cx="8956800" cy="987066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lang="fr-FR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(Lycées Privés = les contacter</a:t>
            </a:r>
            <a:r>
              <a:rPr lang="fr-FR" sz="1800" b="0" i="1" strike="noStrike" spc="-1" dirty="0" smtClean="0">
                <a:solidFill>
                  <a:srgbClr val="FFFFFF"/>
                </a:solidFill>
                <a:latin typeface="Aharoni"/>
                <a:ea typeface="DejaVu Sans"/>
              </a:rPr>
              <a:t>)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015200"/>
            <a:ext cx="909504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</a:rPr>
              <a:t>1ères technologiques à recrutement académique non-gérées dans </a:t>
            </a:r>
            <a:r>
              <a:rPr lang="fr-FR" sz="1400" dirty="0" smtClean="0">
                <a:solidFill>
                  <a:srgbClr val="C00000"/>
                </a:solidFill>
              </a:rPr>
              <a:t>AFFELNET-Lycée </a:t>
            </a:r>
            <a:r>
              <a:rPr lang="fr-FR" sz="1200" dirty="0" smtClean="0"/>
              <a:t>(Les </a:t>
            </a:r>
            <a:r>
              <a:rPr lang="fr-FR" sz="1200" dirty="0"/>
              <a:t>formations ci-dessous ne sont pas gérées dans AFFELNET-Lycée. Les familles sont invitées à contacter </a:t>
            </a:r>
            <a:r>
              <a:rPr lang="fr-FR" sz="1200" dirty="0" smtClean="0"/>
              <a:t>directement </a:t>
            </a:r>
            <a:r>
              <a:rPr lang="fr-FR" sz="1200" dirty="0"/>
              <a:t>les </a:t>
            </a:r>
            <a:r>
              <a:rPr lang="fr-FR" sz="1200" dirty="0" smtClean="0"/>
              <a:t>établissements) </a:t>
            </a: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4079124"/>
            <a:ext cx="8903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</a:rPr>
              <a:t>1ères </a:t>
            </a:r>
            <a:r>
              <a:rPr lang="fr-FR" sz="1400" dirty="0">
                <a:solidFill>
                  <a:srgbClr val="C00000"/>
                </a:solidFill>
              </a:rPr>
              <a:t>technologiques à recrutement académique gérées dans </a:t>
            </a:r>
            <a:r>
              <a:rPr lang="fr-FR" sz="1400" dirty="0" smtClean="0">
                <a:solidFill>
                  <a:srgbClr val="C00000"/>
                </a:solidFill>
              </a:rPr>
              <a:t>AFFELNET-lycée </a:t>
            </a:r>
            <a:r>
              <a:rPr lang="fr-FR" sz="1200" dirty="0" smtClean="0"/>
              <a:t>(Pour STAV, les </a:t>
            </a:r>
            <a:r>
              <a:rPr lang="fr-FR" sz="1200" dirty="0"/>
              <a:t>familles doivent prendre contact avec les établissements </a:t>
            </a:r>
            <a:r>
              <a:rPr lang="fr-FR" sz="1200" b="1" dirty="0"/>
              <a:t>préalablement à la saisie </a:t>
            </a:r>
            <a:r>
              <a:rPr lang="fr-FR" sz="1200" b="1" dirty="0" smtClean="0"/>
              <a:t>AFFELNET-lycée</a:t>
            </a:r>
            <a:r>
              <a:rPr lang="fr-FR" sz="1200" dirty="0" smtClean="0"/>
              <a:t>) </a:t>
            </a:r>
            <a:r>
              <a:rPr lang="fr-FR" sz="1200" dirty="0"/>
              <a:t>	</a:t>
            </a:r>
          </a:p>
          <a:p>
            <a:r>
              <a:rPr lang="fr-FR" sz="1400" dirty="0" smtClean="0">
                <a:solidFill>
                  <a:srgbClr val="C00000"/>
                </a:solidFill>
              </a:rPr>
              <a:t> </a:t>
            </a:r>
            <a:endParaRPr lang="fr-FR" sz="1400" dirty="0">
              <a:solidFill>
                <a:srgbClr val="C0000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08" y="4554630"/>
            <a:ext cx="7254869" cy="222523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08" y="1569198"/>
            <a:ext cx="6180285" cy="250992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862982" y="1939920"/>
            <a:ext cx="1075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hlinkClick r:id="rId4"/>
              </a:rPr>
              <a:t>Lycée Occitanie 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862981" y="3167179"/>
            <a:ext cx="1075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hlinkClick r:id="rId5"/>
              </a:rPr>
              <a:t>Lycée Saint-Sernin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8574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3"/>
          <p:cNvSpPr/>
          <p:nvPr/>
        </p:nvSpPr>
        <p:spPr>
          <a:xfrm>
            <a:off x="187200" y="0"/>
            <a:ext cx="8956800" cy="97704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L’affectation en lycée public</a:t>
            </a:r>
            <a:endParaRPr lang="fr-FR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 dirty="0">
                <a:solidFill>
                  <a:srgbClr val="FFFFFF"/>
                </a:solidFill>
                <a:latin typeface="Aharoni"/>
                <a:ea typeface="DejaVu Sans"/>
              </a:rPr>
              <a:t>(Lycées Privés = les contacter)  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240" y="993025"/>
            <a:ext cx="861215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1ères </a:t>
            </a:r>
            <a:r>
              <a:rPr lang="fr-FR" sz="1400" dirty="0">
                <a:solidFill>
                  <a:srgbClr val="C00000"/>
                </a:solidFill>
                <a:latin typeface="Arial" panose="020B0604020202020204" pitchFamily="34" charset="0"/>
              </a:rPr>
              <a:t>technologiques à recrutement départemental gérées dans </a:t>
            </a:r>
            <a:r>
              <a:rPr lang="fr-FR" sz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AFFELNET-lycée </a:t>
            </a:r>
            <a:r>
              <a:rPr lang="fr-FR" sz="1200" dirty="0" smtClean="0">
                <a:latin typeface="+mj-lt"/>
              </a:rPr>
              <a:t>(</a:t>
            </a:r>
            <a:r>
              <a:rPr lang="fr-FR" sz="1200" dirty="0">
                <a:latin typeface="+mj-lt"/>
              </a:rPr>
              <a:t>Les séries sont présentes dans tous les départements de l’académie. Les élèves du département 31 sont prioritaires pour y être affectés 	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60" y="1416224"/>
            <a:ext cx="6717967" cy="23002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5444" y="3686649"/>
            <a:ext cx="897855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1ères </a:t>
            </a:r>
            <a:r>
              <a:rPr lang="fr-FR" sz="1400" dirty="0">
                <a:solidFill>
                  <a:srgbClr val="C00000"/>
                </a:solidFill>
                <a:latin typeface="Arial" panose="020B0604020202020204" pitchFamily="34" charset="0"/>
              </a:rPr>
              <a:t>technologiques à recrutement départemental gérées dans AFFELNET-lycée selon le secteur </a:t>
            </a:r>
            <a:r>
              <a:rPr lang="fr-FR" sz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d’origine </a:t>
            </a:r>
            <a:r>
              <a:rPr lang="fr-FR" sz="1200" dirty="0" smtClean="0">
                <a:latin typeface="Arial" panose="020B0604020202020204" pitchFamily="34" charset="0"/>
              </a:rPr>
              <a:t>(</a:t>
            </a:r>
            <a:r>
              <a:rPr lang="fr-FR" sz="1200" dirty="0"/>
              <a:t>Les séries sont présentes dans tous les départements de l’académie. Des priorités d’accueil </a:t>
            </a:r>
            <a:r>
              <a:rPr lang="fr-FR" sz="1200" dirty="0" smtClean="0"/>
              <a:t>intra-départementales </a:t>
            </a:r>
            <a:r>
              <a:rPr lang="fr-FR" sz="1200" dirty="0"/>
              <a:t>sont déterminées en fonction de l’établissement </a:t>
            </a:r>
            <a:r>
              <a:rPr lang="fr-FR" sz="1200" dirty="0" smtClean="0"/>
              <a:t>d’origine). → attente sectorisation pour Lydie </a:t>
            </a:r>
            <a:r>
              <a:rPr lang="fr-FR" sz="1200" dirty="0" err="1" smtClean="0"/>
              <a:t>Salvayre</a:t>
            </a:r>
            <a:r>
              <a:rPr lang="fr-FR" sz="1200" dirty="0" smtClean="0"/>
              <a:t> (CDG pour STI2D et JPV ou Aragon pour STMG ?)</a:t>
            </a:r>
            <a:endParaRPr lang="fr-FR" sz="1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61" y="4466625"/>
            <a:ext cx="6717967" cy="239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23640" y="1752480"/>
            <a:ext cx="3561120" cy="2818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lang="fr-FR" sz="4000" b="1" strike="noStrike" spc="-1" baseline="30000" dirty="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lang="fr-FR" sz="40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 générale</a:t>
            </a:r>
            <a:endParaRPr lang="fr-FR" sz="4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pour approfondir les </a:t>
            </a:r>
            <a:r>
              <a:rPr lang="fr-FR" sz="2400" b="0" i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matières générales</a:t>
            </a:r>
            <a:endParaRPr lang="fr-FR" sz="2400" b="0" strike="noStrike" spc="-1" dirty="0">
              <a:latin typeface="Arial"/>
            </a:endParaRPr>
          </a:p>
          <a:p>
            <a:pPr marL="216000"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 pour envisager des </a:t>
            </a:r>
            <a:r>
              <a:rPr lang="fr-FR" sz="2400" b="0" i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4436640" y="1752480"/>
            <a:ext cx="3921480" cy="2818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1</a:t>
            </a:r>
            <a:r>
              <a:rPr lang="fr-FR" sz="4000" b="1" strike="noStrike" spc="-1" baseline="30000" dirty="0">
                <a:solidFill>
                  <a:srgbClr val="A50021"/>
                </a:solidFill>
                <a:latin typeface="Garamond"/>
                <a:ea typeface="DejaVu Sans"/>
              </a:rPr>
              <a:t>ère</a:t>
            </a:r>
            <a:r>
              <a:rPr lang="fr-FR" sz="3600" b="1" strike="noStrike" spc="-1" dirty="0">
                <a:solidFill>
                  <a:srgbClr val="A50021"/>
                </a:solidFill>
                <a:latin typeface="Garamond"/>
                <a:ea typeface="DejaVu Sans"/>
              </a:rPr>
              <a:t> technologique</a:t>
            </a:r>
            <a:endParaRPr lang="fr-FR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pour découvrir un </a:t>
            </a:r>
            <a:r>
              <a:rPr lang="fr-FR" sz="2400" b="0" i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domaine technologique</a:t>
            </a:r>
            <a:endParaRPr lang="fr-FR" sz="2400" b="0" strike="noStrike" spc="-1" dirty="0">
              <a:latin typeface="Arial"/>
            </a:endParaRPr>
          </a:p>
          <a:p>
            <a:pPr marL="216000" indent="-2156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fr-FR" sz="2400" b="0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 pour envisager des </a:t>
            </a:r>
            <a:r>
              <a:rPr lang="fr-FR" sz="2400" b="0" i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études supérieures 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2910753" y="5559120"/>
            <a:ext cx="3182760" cy="117720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2</a:t>
            </a:r>
            <a:r>
              <a:rPr lang="fr-FR" sz="6000" b="1" strike="noStrike" spc="-1" baseline="30000" dirty="0">
                <a:solidFill>
                  <a:srgbClr val="000000"/>
                </a:solidFill>
                <a:latin typeface="Trebuchet MS"/>
                <a:ea typeface="DejaVu Sans"/>
              </a:rPr>
              <a:t>nde</a:t>
            </a:r>
            <a:r>
              <a:rPr lang="fr-FR" sz="6000" b="1" strike="noStrike" spc="-1" dirty="0">
                <a:solidFill>
                  <a:srgbClr val="000000"/>
                </a:solidFill>
                <a:latin typeface="Trebuchet MS"/>
                <a:ea typeface="DejaVu Sans"/>
              </a:rPr>
              <a:t> GT</a:t>
            </a:r>
            <a:endParaRPr lang="fr-FR" sz="6000" b="0" strike="noStrike" spc="-1" dirty="0">
              <a:latin typeface="Arial"/>
            </a:endParaRPr>
          </a:p>
        </p:txBody>
      </p:sp>
      <p:sp>
        <p:nvSpPr>
          <p:cNvPr id="62" name="CustomShape 4"/>
          <p:cNvSpPr/>
          <p:nvPr/>
        </p:nvSpPr>
        <p:spPr>
          <a:xfrm rot="2940000">
            <a:off x="3215880" y="4723200"/>
            <a:ext cx="911880" cy="68436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63" name="CustomShape 5"/>
          <p:cNvSpPr/>
          <p:nvPr/>
        </p:nvSpPr>
        <p:spPr>
          <a:xfrm rot="6960000">
            <a:off x="4918680" y="4719960"/>
            <a:ext cx="871560" cy="68436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pic>
        <p:nvPicPr>
          <p:cNvPr id="64" name="Picture 6"/>
          <p:cNvPicPr/>
          <p:nvPr/>
        </p:nvPicPr>
        <p:blipFill>
          <a:blip r:embed="rId3"/>
          <a:stretch/>
        </p:blipFill>
        <p:spPr>
          <a:xfrm>
            <a:off x="8454960" y="835200"/>
            <a:ext cx="511200" cy="5504040"/>
          </a:xfrm>
          <a:prstGeom prst="rect">
            <a:avLst/>
          </a:prstGeom>
          <a:ln w="0">
            <a:noFill/>
          </a:ln>
        </p:spPr>
      </p:pic>
      <p:sp>
        <p:nvSpPr>
          <p:cNvPr id="65" name="CustomShape 6"/>
          <p:cNvSpPr/>
          <p:nvPr/>
        </p:nvSpPr>
        <p:spPr>
          <a:xfrm flipV="1">
            <a:off x="6172200" y="5075640"/>
            <a:ext cx="2281320" cy="1072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66" name="CustomShape 7"/>
          <p:cNvSpPr/>
          <p:nvPr/>
        </p:nvSpPr>
        <p:spPr>
          <a:xfrm>
            <a:off x="1332000" y="233280"/>
            <a:ext cx="6262920" cy="1033560"/>
          </a:xfrm>
          <a:prstGeom prst="ellipse">
            <a:avLst/>
          </a:prstGeom>
          <a:solidFill>
            <a:srgbClr val="FFFFCC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 Black"/>
                <a:ea typeface="DejaVu Sans"/>
              </a:rPr>
              <a:t>Etudes supérieures:</a:t>
            </a:r>
            <a:endParaRPr lang="fr-FR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 Black"/>
                <a:ea typeface="DejaVu Sans"/>
              </a:rPr>
              <a:t>CPGE, BUT, BTS, écoles, université …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67" name="CustomShape 8"/>
          <p:cNvSpPr/>
          <p:nvPr/>
        </p:nvSpPr>
        <p:spPr>
          <a:xfrm flipV="1">
            <a:off x="2104920" y="1265400"/>
            <a:ext cx="2357640" cy="482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dist="75596" dir="1064680" algn="ctr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68" name="CustomShape 9"/>
          <p:cNvSpPr/>
          <p:nvPr/>
        </p:nvSpPr>
        <p:spPr>
          <a:xfrm flipH="1" flipV="1">
            <a:off x="4462560" y="1266840"/>
            <a:ext cx="1932480" cy="482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noFill/>
          </a:ln>
          <a:effectLst>
            <a:outerShdw dist="75596" dir="1064680" algn="ctr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69" name="CustomShape 10"/>
          <p:cNvSpPr/>
          <p:nvPr/>
        </p:nvSpPr>
        <p:spPr>
          <a:xfrm flipH="1" flipV="1">
            <a:off x="7433280" y="621720"/>
            <a:ext cx="1018800" cy="210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321211" y="4570560"/>
            <a:ext cx="2382093" cy="18620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71360" marR="0" lvl="0" indent="-171360" defTabSz="91440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400"/>
              </a:spcAft>
              <a:buClr>
                <a:srgbClr val="E3000B"/>
              </a:buClr>
              <a:buSzTx/>
              <a:buFont typeface="Wingdings 3" charset="2"/>
              <a:buChar char=""/>
              <a:tabLst/>
              <a:defRPr/>
            </a:pPr>
            <a:r>
              <a:rPr kumimoji="0" lang="fr-FR" sz="900" b="1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Université </a:t>
            </a: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/>
            </a:r>
            <a:b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fr-FR" sz="9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licence, master, doctorat</a:t>
            </a:r>
          </a:p>
          <a:p>
            <a:pPr marL="171360" marR="0" lvl="0" indent="-171360" defTabSz="91440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400"/>
              </a:spcAft>
              <a:buClr>
                <a:srgbClr val="E3000B"/>
              </a:buClr>
              <a:buSzTx/>
              <a:buFont typeface="Wingdings 3" charset="2"/>
              <a:buChar char=""/>
              <a:tabLst/>
              <a:defRPr/>
            </a:pPr>
            <a:r>
              <a:rPr kumimoji="0" lang="fr-FR" sz="900" b="1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Écoles bac + 5 et plus </a:t>
            </a: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/>
            </a:r>
            <a:b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fr-FR" sz="9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Sciences Po, architecture, numérique, arts…</a:t>
            </a:r>
          </a:p>
          <a:p>
            <a:pPr marL="171360" marR="0" lvl="0" indent="-171360" defTabSz="91440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400"/>
              </a:spcAft>
              <a:buClr>
                <a:srgbClr val="E3000B"/>
              </a:buClr>
              <a:buSzTx/>
              <a:buFont typeface="Wingdings 3" charset="2"/>
              <a:buChar char=""/>
              <a:tabLst/>
              <a:defRPr/>
            </a:pPr>
            <a:r>
              <a:rPr kumimoji="0" lang="fr-FR" sz="900" b="1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Classes prépa + grandes écoles</a:t>
            </a:r>
            <a:endParaRPr kumimoji="0" lang="fr-FR" sz="900" b="0" i="0" u="none" strike="noStrike" kern="0" cap="none" spc="-1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171360" marR="0" lvl="0" indent="-171360" defTabSz="91440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400"/>
              </a:spcAft>
              <a:buClr>
                <a:srgbClr val="E3000B"/>
              </a:buClr>
              <a:buSzTx/>
              <a:buFont typeface="Wingdings 3" charset="2"/>
              <a:buChar char=""/>
              <a:tabLst/>
              <a:defRPr/>
            </a:pPr>
            <a:r>
              <a:rPr kumimoji="0" lang="fr-FR" sz="900" b="1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Grandes écoles</a:t>
            </a: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/>
            </a:r>
            <a:b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fr-FR" sz="9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écoles</a:t>
            </a:r>
            <a:r>
              <a:rPr kumimoji="0" lang="fr-FR" sz="9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d’ingénieurs, de commerce, vétérinaire, </a:t>
            </a: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/>
            </a:r>
            <a:b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fr-FR" sz="900" b="0" i="0" u="none" strike="noStrike" kern="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ENS (écoles normales supérieures)…</a:t>
            </a:r>
            <a:endParaRPr kumimoji="0" lang="fr-FR" sz="900" b="0" i="0" u="none" strike="noStrike" kern="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032" y="4570560"/>
            <a:ext cx="2215890" cy="17314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CustomShape 1"/>
          <p:cNvSpPr/>
          <p:nvPr/>
        </p:nvSpPr>
        <p:spPr>
          <a:xfrm>
            <a:off x="7920" y="5157720"/>
            <a:ext cx="9142560" cy="1556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287280" indent="-28512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lang="fr-FR" sz="2400" b="1" u="sng" strike="noStrike" spc="-1">
                <a:solidFill>
                  <a:srgbClr val="000000"/>
                </a:solidFill>
                <a:uFillTx/>
                <a:latin typeface="Arial"/>
                <a:ea typeface="Lucida Sans Unicode"/>
              </a:rPr>
              <a:t>CFA</a:t>
            </a:r>
            <a:endParaRPr lang="fr-FR" sz="2400" b="0" strike="noStrike" spc="-1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pos="0" algn="l"/>
              </a:tabLst>
            </a:pPr>
            <a:endParaRPr lang="fr-FR" sz="2400" b="0" strike="noStrike" spc="-1">
              <a:latin typeface="Arial"/>
            </a:endParaRPr>
          </a:p>
          <a:p>
            <a:pPr marL="289080" indent="-283320" algn="ctr">
              <a:lnSpc>
                <a:spcPct val="100000"/>
              </a:lnSpc>
              <a:tabLst>
                <a:tab pos="0" algn="l"/>
              </a:tabLst>
            </a:pPr>
            <a:r>
              <a:rPr lang="fr-FR" sz="2400" b="1" strike="noStrike" spc="-1">
                <a:solidFill>
                  <a:srgbClr val="C00000"/>
                </a:solidFill>
                <a:latin typeface="Arial"/>
                <a:ea typeface="Lucida Sans Unicode"/>
              </a:rPr>
              <a:t>Entretien + trouver un patron</a:t>
            </a:r>
            <a:endParaRPr lang="fr-FR" sz="2400" b="0" strike="noStrike" spc="-1">
              <a:latin typeface="Arial"/>
            </a:endParaRPr>
          </a:p>
          <a:p>
            <a:pPr marL="287280" indent="-285120" algn="ctr">
              <a:lnSpc>
                <a:spcPct val="100000"/>
              </a:lnSpc>
              <a:tabLst>
                <a:tab pos="0" algn="l"/>
              </a:tabLst>
            </a:pPr>
            <a:endParaRPr lang="fr-FR" sz="2400" b="0" strike="noStrike" spc="-1">
              <a:latin typeface="Arial"/>
            </a:endParaRPr>
          </a:p>
        </p:txBody>
      </p:sp>
      <p:sp>
        <p:nvSpPr>
          <p:cNvPr id="488" name="CustomShape 2"/>
          <p:cNvSpPr/>
          <p:nvPr/>
        </p:nvSpPr>
        <p:spPr>
          <a:xfrm>
            <a:off x="0" y="2811600"/>
            <a:ext cx="9142560" cy="2105280"/>
          </a:xfrm>
          <a:prstGeom prst="rect">
            <a:avLst/>
          </a:prstGeom>
          <a:solidFill>
            <a:srgbClr val="CCCC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344520" indent="-34236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"/>
            </a:pPr>
            <a:r>
              <a:rPr lang="fr-FR" sz="2400" b="1" u="sng" strike="noStrike" spc="-1">
                <a:solidFill>
                  <a:srgbClr val="000000"/>
                </a:solidFill>
                <a:uFillTx/>
                <a:latin typeface="Arial"/>
                <a:ea typeface="Lucida Sans Unicode"/>
              </a:rPr>
              <a:t>Lycées publics </a:t>
            </a: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:</a:t>
            </a:r>
            <a:endParaRPr lang="fr-FR" sz="2400" b="0" strike="noStrike" spc="-1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pos="0" algn="l"/>
              </a:tabLst>
            </a:pPr>
            <a:endParaRPr lang="fr-FR" sz="2400" b="0" strike="noStrike" spc="-1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pos="0" algn="l"/>
              </a:tabLst>
            </a:pPr>
            <a:r>
              <a:rPr lang="fr-FR" sz="2400" b="1" strike="noStrike" spc="-1">
                <a:solidFill>
                  <a:srgbClr val="C00000"/>
                </a:solidFill>
                <a:latin typeface="Arial"/>
                <a:ea typeface="Lucida Sans Unicode"/>
              </a:rPr>
              <a:t>Affectation informatisée : notes de 2</a:t>
            </a:r>
            <a:r>
              <a:rPr lang="fr-FR" sz="2400" b="1" strike="noStrike" spc="-1" baseline="30000">
                <a:solidFill>
                  <a:srgbClr val="C00000"/>
                </a:solidFill>
                <a:latin typeface="Arial"/>
                <a:ea typeface="Lucida Sans Unicode"/>
              </a:rPr>
              <a:t>nde</a:t>
            </a:r>
            <a:endParaRPr lang="fr-FR" sz="2400" b="0" strike="noStrike" spc="-1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pos="0" algn="l"/>
              </a:tabLst>
            </a:pPr>
            <a:r>
              <a:rPr lang="fr-FR" sz="2000" b="0" i="1" strike="noStrike" spc="-1">
                <a:solidFill>
                  <a:srgbClr val="3333CC"/>
                </a:solidFill>
                <a:latin typeface="Arial"/>
                <a:ea typeface="Lucida Sans Unicode"/>
              </a:rPr>
              <a:t>Attention : affectation en 1</a:t>
            </a:r>
            <a:r>
              <a:rPr lang="fr-FR" sz="2000" b="0" i="1" strike="noStrike" spc="-1" baseline="30000">
                <a:solidFill>
                  <a:srgbClr val="3333CC"/>
                </a:solidFill>
                <a:latin typeface="Arial"/>
                <a:ea typeface="Lucida Sans Unicode"/>
              </a:rPr>
              <a:t>ère</a:t>
            </a:r>
            <a:r>
              <a:rPr lang="fr-FR" sz="2000" b="0" i="1" strike="noStrike" spc="-1">
                <a:solidFill>
                  <a:srgbClr val="3333CC"/>
                </a:solidFill>
                <a:latin typeface="Arial"/>
                <a:ea typeface="Lucida Sans Unicode"/>
              </a:rPr>
              <a:t> pro sur places vacantes</a:t>
            </a:r>
            <a:endParaRPr lang="fr-FR" sz="2000" b="0" strike="noStrike" spc="-1">
              <a:latin typeface="Arial"/>
            </a:endParaRPr>
          </a:p>
          <a:p>
            <a:pPr marL="345960" indent="-340560" algn="ctr">
              <a:lnSpc>
                <a:spcPct val="100000"/>
              </a:lnSpc>
              <a:tabLst>
                <a:tab pos="0" algn="l"/>
              </a:tabLst>
            </a:pPr>
            <a:endParaRPr lang="fr-FR" sz="2000" b="0" strike="noStrike" spc="-1">
              <a:latin typeface="Arial"/>
            </a:endParaRPr>
          </a:p>
          <a:p>
            <a:pPr marL="344520" indent="-342360" algn="ctr">
              <a:lnSpc>
                <a:spcPct val="100000"/>
              </a:lnSpc>
              <a:tabLst>
                <a:tab pos="0" algn="l"/>
              </a:tabLst>
            </a:pPr>
            <a:endParaRPr lang="fr-FR" sz="2000" b="0" strike="noStrike" spc="-1">
              <a:latin typeface="Arial"/>
            </a:endParaRPr>
          </a:p>
        </p:txBody>
      </p:sp>
      <p:sp>
        <p:nvSpPr>
          <p:cNvPr id="489" name="CustomShape 3"/>
          <p:cNvSpPr/>
          <p:nvPr/>
        </p:nvSpPr>
        <p:spPr>
          <a:xfrm>
            <a:off x="203040" y="131760"/>
            <a:ext cx="8751960" cy="204372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i="1" strike="noStrike" spc="-1">
                <a:solidFill>
                  <a:srgbClr val="FFFFFF"/>
                </a:solidFill>
                <a:latin typeface="Aharoni"/>
                <a:ea typeface="Aharoni"/>
              </a:rPr>
              <a:t>L’affectation dans la voie professionnelle</a:t>
            </a:r>
            <a:endParaRPr lang="fr-FR" sz="4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Bac pro (2</a:t>
            </a:r>
            <a:r>
              <a:rPr lang="fr-FR" sz="2400" b="1" i="1" strike="noStrike" spc="-1" baseline="30000">
                <a:solidFill>
                  <a:srgbClr val="000000"/>
                </a:solidFill>
                <a:latin typeface="Arial"/>
                <a:ea typeface="Lucida Sans Unicode"/>
              </a:rPr>
              <a:t>nde</a:t>
            </a:r>
            <a:r>
              <a:rPr lang="fr-FR" sz="24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 et 1</a:t>
            </a:r>
            <a:r>
              <a:rPr lang="fr-FR" sz="2400" b="1" i="1" strike="noStrike" spc="-1" baseline="30000">
                <a:solidFill>
                  <a:srgbClr val="000000"/>
                </a:solidFill>
                <a:latin typeface="Arial"/>
                <a:ea typeface="Lucida Sans Unicode"/>
              </a:rPr>
              <a:t>ère</a:t>
            </a:r>
            <a:r>
              <a:rPr lang="fr-FR" sz="2400" b="1" i="1" strike="noStrike" spc="-1">
                <a:solidFill>
                  <a:srgbClr val="000000"/>
                </a:solidFill>
                <a:latin typeface="Arial"/>
                <a:ea typeface="Lucida Sans Unicode"/>
              </a:rPr>
              <a:t>) / CAP</a:t>
            </a:r>
            <a:endParaRPr lang="fr-FR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400" b="0" strike="noStrike" spc="-1">
              <a:latin typeface="Arial"/>
            </a:endParaRPr>
          </a:p>
        </p:txBody>
      </p:sp>
      <p:sp>
        <p:nvSpPr>
          <p:cNvPr id="490" name="CustomShape 4"/>
          <p:cNvSpPr/>
          <p:nvPr/>
        </p:nvSpPr>
        <p:spPr>
          <a:xfrm>
            <a:off x="2855880" y="1846440"/>
            <a:ext cx="3430800" cy="582840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360">
            <a:solidFill>
              <a:srgbClr val="C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fr-FR" sz="1600" b="1" strike="noStrike" spc="-1">
                <a:solidFill>
                  <a:srgbClr val="C00000"/>
                </a:solidFill>
                <a:latin typeface="Arial"/>
                <a:ea typeface="DejaVu Sans"/>
              </a:rPr>
              <a:t>Sous réserve de modifications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491" name="CustomShape 5"/>
          <p:cNvSpPr/>
          <p:nvPr/>
        </p:nvSpPr>
        <p:spPr>
          <a:xfrm>
            <a:off x="2827440" y="4476600"/>
            <a:ext cx="3459240" cy="64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i="1" strike="noStrike" spc="-1">
                <a:solidFill>
                  <a:srgbClr val="000000"/>
                </a:solidFill>
                <a:latin typeface="Aharoni"/>
                <a:ea typeface="DejaVu Sans"/>
              </a:rPr>
              <a:t>(Lycées Privés = les contacter) 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i="1" strike="noStrike" spc="-1">
                <a:solidFill>
                  <a:srgbClr val="000000"/>
                </a:solidFill>
                <a:latin typeface="Aharoni"/>
                <a:ea typeface="DejaVu Sans"/>
              </a:rPr>
              <a:t> 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Picture 2"/>
          <p:cNvPicPr/>
          <p:nvPr/>
        </p:nvPicPr>
        <p:blipFill>
          <a:blip r:embed="rId3"/>
          <a:stretch/>
        </p:blipFill>
        <p:spPr>
          <a:xfrm>
            <a:off x="1172248" y="1618693"/>
            <a:ext cx="5828040" cy="4175280"/>
          </a:xfrm>
          <a:prstGeom prst="rect">
            <a:avLst/>
          </a:prstGeom>
          <a:ln w="0"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1887113" y="447869"/>
            <a:ext cx="5113175" cy="707886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Pour vous aider</a:t>
            </a:r>
            <a:endParaRPr lang="fr-FR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/>
          <p:cNvSpPr/>
          <p:nvPr/>
        </p:nvSpPr>
        <p:spPr>
          <a:xfrm>
            <a:off x="0" y="0"/>
            <a:ext cx="9142560" cy="83520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Activités proposées aux élèves de 2</a:t>
            </a:r>
            <a:r>
              <a:rPr lang="fr-FR" sz="2400" b="1" baseline="30000" dirty="0">
                <a:solidFill>
                  <a:schemeClr val="bg1"/>
                </a:solidFill>
              </a:rPr>
              <a:t>nde</a:t>
            </a:r>
            <a:r>
              <a:rPr lang="fr-FR" sz="2400" b="1" dirty="0">
                <a:solidFill>
                  <a:schemeClr val="bg1"/>
                </a:solidFill>
              </a:rPr>
              <a:t> GT :</a:t>
            </a:r>
            <a:endParaRPr lang="fr-FR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</p:txBody>
      </p:sp>
      <p:pic>
        <p:nvPicPr>
          <p:cNvPr id="6" name="Imag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80" y="1110344"/>
            <a:ext cx="6871740" cy="48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663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1"/>
          <p:cNvSpPr/>
          <p:nvPr/>
        </p:nvSpPr>
        <p:spPr>
          <a:xfrm>
            <a:off x="1080" y="837720"/>
            <a:ext cx="9142560" cy="592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339840" indent="-339120" algn="ctr">
              <a:lnSpc>
                <a:spcPct val="150000"/>
              </a:lnSpc>
              <a:buClr>
                <a:srgbClr val="2E75B6"/>
              </a:buClr>
              <a:buFont typeface="Wingdings" charset="2"/>
              <a:buChar char=""/>
            </a:pPr>
            <a:r>
              <a:rPr lang="fr-FR" sz="2400" b="1" u="sng" strike="noStrike" spc="-1" dirty="0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ETABLISSEMENTS D'ACCUEIL</a:t>
            </a:r>
            <a:endParaRPr lang="fr-FR" sz="2400" b="0" strike="noStrike" spc="-1" dirty="0">
              <a:latin typeface="Arial"/>
            </a:endParaRPr>
          </a:p>
          <a:p>
            <a:pPr marL="341280" indent="-339120" algn="ctr">
              <a:lnSpc>
                <a:spcPct val="150000"/>
              </a:lnSpc>
              <a:tabLst>
                <a:tab pos="0" algn="l"/>
              </a:tabLst>
            </a:pPr>
            <a:endParaRPr lang="fr-FR" sz="24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Site internet des établissements </a:t>
            </a:r>
            <a:r>
              <a:rPr lang="fr-FR" sz="1800" b="0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(onglet: « nos formations »)</a:t>
            </a:r>
            <a:endParaRPr lang="fr-FR" sz="1800" b="0" strike="noStrike" spc="-1" dirty="0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Les Journées Portes 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</a:rPr>
              <a:t>Ouvertes (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  <a:hlinkClick r:id="rId3"/>
              </a:rPr>
              <a:t>publics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</a:rPr>
              <a:t>, 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  <a:hlinkClick r:id="rId4"/>
              </a:rPr>
              <a:t>privés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</a:rPr>
              <a:t>, 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  <a:hlinkClick r:id="rId5"/>
              </a:rPr>
              <a:t>post bac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</a:rPr>
              <a:t>)</a:t>
            </a:r>
            <a:endParaRPr lang="fr-FR" sz="1800" b="0" strike="noStrike" spc="-1" dirty="0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Les mini-stages (immersions)</a:t>
            </a:r>
            <a:endParaRPr lang="fr-FR" sz="1800" b="0" strike="noStrike" spc="-1" dirty="0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339840" indent="-339120" algn="ctr">
              <a:lnSpc>
                <a:spcPct val="100000"/>
              </a:lnSpc>
              <a:buClr>
                <a:srgbClr val="2E75B6"/>
              </a:buClr>
              <a:buFont typeface="Wingdings" charset="2"/>
              <a:buChar char=""/>
              <a:tabLst>
                <a:tab pos="0" algn="l"/>
              </a:tabLst>
            </a:pPr>
            <a:r>
              <a:rPr lang="fr-FR" sz="2400" b="1" u="sng" strike="noStrike" spc="-1" dirty="0">
                <a:solidFill>
                  <a:srgbClr val="2E75B6"/>
                </a:solidFill>
                <a:uFillTx/>
                <a:latin typeface="Arial Black"/>
                <a:ea typeface="Lucida Sans Unicode"/>
              </a:rPr>
              <a:t>LES RESSOURCES</a:t>
            </a:r>
            <a:endParaRPr lang="fr-FR" sz="2400" b="0" strike="noStrike" spc="-1" dirty="0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pos="0" algn="l"/>
              </a:tabLst>
            </a:pPr>
            <a:endParaRPr lang="fr-FR" sz="24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strike="noStrike" spc="-1" dirty="0" smtClean="0">
                <a:solidFill>
                  <a:srgbClr val="3FCDE7"/>
                </a:solidFill>
                <a:uFillTx/>
                <a:latin typeface="Arial"/>
                <a:ea typeface="Lucida Sans Unicode"/>
                <a:hlinkClick r:id="rId6"/>
              </a:rPr>
              <a:t>Horizons 21</a:t>
            </a:r>
            <a:endParaRPr lang="fr-FR" sz="18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563C1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u="sng" strike="noStrike" spc="-1" dirty="0" err="1" smtClean="0">
                <a:solidFill>
                  <a:srgbClr val="3FCDE7"/>
                </a:solidFill>
                <a:uFillTx/>
                <a:latin typeface="Arial"/>
                <a:ea typeface="Lucida Sans Unicode"/>
                <a:hlinkClick r:id="rId7"/>
              </a:rPr>
              <a:t>onisep</a:t>
            </a:r>
            <a:endParaRPr lang="fr-FR" sz="1800" b="0" strike="noStrike" spc="-1" dirty="0">
              <a:latin typeface="Arial"/>
            </a:endParaRPr>
          </a:p>
          <a:p>
            <a:pPr marL="341280" indent="-339120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 marL="339840" indent="-3391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Documents à consulter au CDI, au </a:t>
            </a:r>
            <a:r>
              <a:rPr lang="fr-FR" sz="1800" b="1" strike="noStrike" spc="-1" dirty="0" smtClean="0">
                <a:solidFill>
                  <a:srgbClr val="000000"/>
                </a:solidFill>
                <a:latin typeface="Arial Black"/>
                <a:ea typeface="Lucida Sans Unicode"/>
              </a:rPr>
              <a:t>CIO de Muret</a:t>
            </a:r>
            <a:endParaRPr lang="fr-FR" sz="1800" b="0" strike="noStrike" spc="-1" dirty="0">
              <a:latin typeface="Arial"/>
            </a:endParaRPr>
          </a:p>
          <a:p>
            <a:pPr marL="457200" lvl="1" indent="-2156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sur l’ENT du lycée</a:t>
            </a:r>
            <a:r>
              <a:rPr lang="fr-FR" sz="3500" b="0" strike="noStrike" spc="-1" dirty="0">
                <a:solidFill>
                  <a:srgbClr val="000000"/>
                </a:solidFill>
                <a:latin typeface="Calibri Light"/>
                <a:ea typeface="Lucida Sans Unicode"/>
              </a:rPr>
              <a:t> </a:t>
            </a:r>
            <a:r>
              <a:rPr lang="fr-FR" sz="1800" b="0" strike="noStrike" spc="-1" dirty="0">
                <a:solidFill>
                  <a:srgbClr val="000000"/>
                </a:solidFill>
                <a:latin typeface="Arial Black"/>
                <a:ea typeface="Lucida Sans Unicode"/>
              </a:rPr>
              <a:t>rubrique « orientation »  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496" name="CustomShape 2"/>
          <p:cNvSpPr/>
          <p:nvPr/>
        </p:nvSpPr>
        <p:spPr>
          <a:xfrm>
            <a:off x="0" y="0"/>
            <a:ext cx="9142560" cy="83520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200" b="1" strike="noStrike" spc="-1" dirty="0">
                <a:solidFill>
                  <a:schemeClr val="bg1"/>
                </a:solidFill>
                <a:latin typeface="Arial Black"/>
                <a:ea typeface="Lucida Sans Unicode"/>
              </a:rPr>
              <a:t>S’INFORMER</a:t>
            </a:r>
            <a:endParaRPr lang="fr-FR" sz="22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Image 2">
            <a:hlinkClick r:id="rId2"/>
          </p:cNvPr>
          <p:cNvPicPr/>
          <p:nvPr/>
        </p:nvPicPr>
        <p:blipFill>
          <a:blip r:embed="rId3"/>
          <a:stretch/>
        </p:blipFill>
        <p:spPr>
          <a:xfrm>
            <a:off x="179640" y="685547"/>
            <a:ext cx="4728262" cy="3021718"/>
          </a:xfrm>
          <a:prstGeom prst="rect">
            <a:avLst/>
          </a:prstGeom>
          <a:ln w="0">
            <a:noFill/>
          </a:ln>
        </p:spPr>
      </p:pic>
      <p:pic>
        <p:nvPicPr>
          <p:cNvPr id="500" name="Image 4">
            <a:hlinkClick r:id="rId4"/>
          </p:cNvPr>
          <p:cNvPicPr/>
          <p:nvPr/>
        </p:nvPicPr>
        <p:blipFill>
          <a:blip r:embed="rId5"/>
          <a:stretch/>
        </p:blipFill>
        <p:spPr>
          <a:xfrm>
            <a:off x="5043711" y="3106065"/>
            <a:ext cx="2551408" cy="601200"/>
          </a:xfrm>
          <a:prstGeom prst="rect">
            <a:avLst/>
          </a:prstGeom>
          <a:ln w="0">
            <a:noFill/>
          </a:ln>
        </p:spPr>
      </p:pic>
      <p:sp>
        <p:nvSpPr>
          <p:cNvPr id="501" name="CustomShape 1"/>
          <p:cNvSpPr/>
          <p:nvPr/>
        </p:nvSpPr>
        <p:spPr>
          <a:xfrm>
            <a:off x="179640" y="0"/>
            <a:ext cx="4022640" cy="69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cap="rnd">
            <a:solidFill>
              <a:srgbClr val="3DCE9F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Trebuchet MS"/>
                <a:ea typeface="Calibri"/>
              </a:rPr>
              <a:t>DES RESSOURCES A CONSULTER</a:t>
            </a:r>
            <a:endParaRPr lang="fr-FR" sz="14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7" name="Image 6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433" y="3886568"/>
            <a:ext cx="4740086" cy="2775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Image 2">
            <a:hlinkClick r:id="rId3"/>
          </p:cNvPr>
          <p:cNvPicPr/>
          <p:nvPr/>
        </p:nvPicPr>
        <p:blipFill>
          <a:blip r:embed="rId4"/>
          <a:stretch/>
        </p:blipFill>
        <p:spPr>
          <a:xfrm>
            <a:off x="567685" y="3486240"/>
            <a:ext cx="6299648" cy="3035858"/>
          </a:xfrm>
          <a:prstGeom prst="rect">
            <a:avLst/>
          </a:prstGeom>
          <a:ln w="0">
            <a:noFill/>
          </a:ln>
        </p:spPr>
      </p:pic>
      <p:pic>
        <p:nvPicPr>
          <p:cNvPr id="504" name="Image 4">
            <a:hlinkClick r:id="rId5"/>
          </p:cNvPr>
          <p:cNvPicPr/>
          <p:nvPr/>
        </p:nvPicPr>
        <p:blipFill>
          <a:blip r:embed="rId6"/>
          <a:stretch/>
        </p:blipFill>
        <p:spPr>
          <a:xfrm>
            <a:off x="2190960" y="994294"/>
            <a:ext cx="3480120" cy="2319480"/>
          </a:xfrm>
          <a:prstGeom prst="rect">
            <a:avLst/>
          </a:prstGeom>
          <a:ln w="0">
            <a:noFill/>
          </a:ln>
        </p:spPr>
      </p:pic>
      <p:sp>
        <p:nvSpPr>
          <p:cNvPr id="505" name="CustomShape 1"/>
          <p:cNvSpPr/>
          <p:nvPr/>
        </p:nvSpPr>
        <p:spPr>
          <a:xfrm>
            <a:off x="179640" y="0"/>
            <a:ext cx="4022640" cy="691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cap="rnd">
            <a:solidFill>
              <a:srgbClr val="3DCE9F"/>
            </a:solidFill>
            <a:round/>
          </a:ln>
          <a:effectLst>
            <a:outerShdw blurRad="3996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7000"/>
              </a:lnSpc>
            </a:pPr>
            <a:r>
              <a:rPr lang="fr-FR" sz="1400" b="1" strike="noStrike" spc="-1" dirty="0">
                <a:solidFill>
                  <a:schemeClr val="bg1"/>
                </a:solidFill>
                <a:latin typeface="Trebuchet MS"/>
                <a:ea typeface="Calibri"/>
              </a:rPr>
              <a:t>DES RESSOURCES A CONSULTER</a:t>
            </a:r>
            <a:endParaRPr lang="fr-FR" sz="14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stomShape 1"/>
          <p:cNvSpPr/>
          <p:nvPr/>
        </p:nvSpPr>
        <p:spPr>
          <a:xfrm>
            <a:off x="6480" y="1262520"/>
            <a:ext cx="9140400" cy="563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fr-FR" sz="1800" b="0" strike="noStrike" spc="-1" dirty="0">
              <a:latin typeface="Arial"/>
            </a:endParaRPr>
          </a:p>
        </p:txBody>
      </p:sp>
      <p:sp>
        <p:nvSpPr>
          <p:cNvPr id="520" name="CustomShape 2"/>
          <p:cNvSpPr/>
          <p:nvPr/>
        </p:nvSpPr>
        <p:spPr>
          <a:xfrm>
            <a:off x="0" y="1"/>
            <a:ext cx="9141840" cy="699796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chemeClr val="bg1"/>
                </a:solidFill>
                <a:latin typeface="Arial Black"/>
                <a:ea typeface="DejaVu Sans"/>
              </a:rPr>
              <a:t>Accompagnement au projet</a:t>
            </a:r>
            <a:endParaRPr lang="fr-FR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21" name="CustomShape 3"/>
          <p:cNvSpPr/>
          <p:nvPr/>
        </p:nvSpPr>
        <p:spPr>
          <a:xfrm>
            <a:off x="-123431" y="1262520"/>
            <a:ext cx="9015480" cy="49229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60" algn="ctr"/>
            <a:r>
              <a:rPr lang="fr-FR" b="1" dirty="0"/>
              <a:t>Au Lycée Lydie </a:t>
            </a:r>
            <a:r>
              <a:rPr lang="fr-FR" b="1" dirty="0" err="1"/>
              <a:t>Salvayre</a:t>
            </a:r>
            <a:r>
              <a:rPr lang="fr-FR" b="1" dirty="0"/>
              <a:t> – Auterive</a:t>
            </a:r>
            <a:r>
              <a:rPr lang="fr-FR" dirty="0"/>
              <a:t> </a:t>
            </a:r>
            <a:endParaRPr lang="fr-FR" dirty="0" smtClean="0"/>
          </a:p>
          <a:p>
            <a:pPr marL="360" algn="ctr"/>
            <a:r>
              <a:rPr lang="fr-FR" spc="-1" dirty="0"/>
              <a:t>v</a:t>
            </a:r>
            <a:r>
              <a:rPr lang="fr-FR" spc="-1" dirty="0" smtClean="0"/>
              <a:t>os principaux interlocuteurs sont : </a:t>
            </a:r>
            <a:endParaRPr lang="fr-FR" spc="-1" dirty="0"/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r>
              <a:rPr lang="fr-FR" dirty="0" smtClean="0"/>
              <a:t>les</a:t>
            </a:r>
            <a:r>
              <a:rPr lang="fr-FR" dirty="0" smtClean="0"/>
              <a:t> professeurs principaux</a:t>
            </a:r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r>
              <a:rPr lang="fr-FR" dirty="0" smtClean="0"/>
              <a:t>Mr </a:t>
            </a:r>
            <a:r>
              <a:rPr lang="fr-FR" dirty="0" err="1" smtClean="0"/>
              <a:t>Tesseyre</a:t>
            </a:r>
            <a:r>
              <a:rPr lang="fr-FR" dirty="0" smtClean="0"/>
              <a:t>,  Proviseur du lycée</a:t>
            </a:r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endParaRPr lang="fr-FR" dirty="0" smtClean="0"/>
          </a:p>
          <a:p>
            <a:pPr marL="360" algn="ctr">
              <a:lnSpc>
                <a:spcPct val="100000"/>
              </a:lnSpc>
            </a:pPr>
            <a:r>
              <a:rPr lang="fr-FR" dirty="0" smtClean="0"/>
              <a:t>Mme Junca Psychologue </a:t>
            </a:r>
            <a:r>
              <a:rPr lang="fr-FR" dirty="0"/>
              <a:t>de l’Éducation N</a:t>
            </a:r>
            <a:r>
              <a:rPr lang="fr-FR" dirty="0" smtClean="0"/>
              <a:t>ationale</a:t>
            </a:r>
            <a:r>
              <a:rPr dirty="0"/>
              <a:t/>
            </a:r>
            <a:br>
              <a:rPr dirty="0"/>
            </a:br>
            <a:r>
              <a:rPr sz="1400" dirty="0" err="1"/>
              <a:t>Présente</a:t>
            </a:r>
            <a:r>
              <a:rPr sz="1400" dirty="0"/>
              <a:t> au lycée le </a:t>
            </a:r>
            <a:r>
              <a:rPr sz="1400" dirty="0" err="1"/>
              <a:t>mardi</a:t>
            </a:r>
            <a:r>
              <a:rPr sz="1400" dirty="0"/>
              <a:t> (</a:t>
            </a:r>
            <a:r>
              <a:rPr sz="1400" dirty="0" err="1"/>
              <a:t>semaines</a:t>
            </a:r>
            <a:r>
              <a:rPr sz="1400" dirty="0"/>
              <a:t> </a:t>
            </a:r>
            <a:r>
              <a:rPr sz="1400" dirty="0" err="1"/>
              <a:t>impaires</a:t>
            </a:r>
            <a:r>
              <a:rPr sz="1400" dirty="0"/>
              <a:t>)</a:t>
            </a:r>
            <a:br>
              <a:rPr sz="1400" dirty="0"/>
            </a:br>
            <a:r>
              <a:rPr sz="1400" dirty="0" err="1"/>
              <a:t>Prise</a:t>
            </a:r>
            <a:r>
              <a:rPr sz="1400" dirty="0"/>
              <a:t> de </a:t>
            </a:r>
            <a:r>
              <a:rPr sz="1400" dirty="0" err="1"/>
              <a:t>rendez-vous</a:t>
            </a:r>
            <a:r>
              <a:rPr sz="1400" dirty="0"/>
              <a:t> via la vie </a:t>
            </a:r>
            <a:r>
              <a:rPr sz="1400" dirty="0" err="1"/>
              <a:t>scolaire</a:t>
            </a:r>
            <a:r>
              <a:rPr sz="1400" dirty="0"/>
              <a:t/>
            </a:r>
            <a:br>
              <a:rPr sz="1400" dirty="0"/>
            </a:br>
            <a:r>
              <a:rPr sz="1400" dirty="0"/>
              <a:t/>
            </a:r>
            <a:br>
              <a:rPr sz="1400" dirty="0"/>
            </a:br>
            <a:r>
              <a:rPr lang="fr-FR" sz="1400" dirty="0" smtClean="0"/>
              <a:t>ou au </a:t>
            </a:r>
            <a:r>
              <a:rPr sz="1400" dirty="0" smtClean="0"/>
              <a:t>CIO </a:t>
            </a:r>
            <a:r>
              <a:rPr sz="1400" dirty="0"/>
              <a:t>de Muret</a:t>
            </a:r>
            <a:br>
              <a:rPr sz="1400" dirty="0"/>
            </a:br>
            <a:r>
              <a:rPr sz="1400" dirty="0"/>
              <a:t>17 rue du Maréchal Lyautey – 31600 Muret</a:t>
            </a:r>
            <a:br>
              <a:rPr sz="1400" dirty="0"/>
            </a:br>
            <a:r>
              <a:rPr sz="1400" dirty="0"/>
              <a:t>05 67 52 40 72</a:t>
            </a:r>
            <a:br>
              <a:rPr sz="1400" dirty="0"/>
            </a:br>
            <a:r>
              <a:rPr sz="1400" dirty="0" err="1"/>
              <a:t>Présente</a:t>
            </a:r>
            <a:r>
              <a:rPr sz="1400" dirty="0"/>
              <a:t> le </a:t>
            </a:r>
            <a:r>
              <a:rPr sz="1400" dirty="0" err="1"/>
              <a:t>vendredi</a:t>
            </a:r>
            <a:r>
              <a:rPr sz="1400" dirty="0"/>
              <a:t> et pendant les </a:t>
            </a:r>
            <a:r>
              <a:rPr sz="1400" dirty="0" err="1"/>
              <a:t>vacances</a:t>
            </a:r>
            <a:r>
              <a:rPr sz="1400" dirty="0"/>
              <a:t> </a:t>
            </a:r>
            <a:r>
              <a:rPr sz="1400" dirty="0" err="1"/>
              <a:t>scolaires</a:t>
            </a:r>
            <a:endParaRPr lang="fr-FR" sz="1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1147664" y="3789360"/>
            <a:ext cx="5952931" cy="201456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800" b="1" strike="noStrike" spc="-1" dirty="0">
                <a:solidFill>
                  <a:srgbClr val="000000"/>
                </a:solidFill>
                <a:latin typeface="Calibri"/>
                <a:ea typeface="Lucida Sans Unicode"/>
              </a:rPr>
              <a:t>MERCI DE VOTRE ATTENTION</a:t>
            </a:r>
            <a:endParaRPr lang="fr-FR" sz="4800" b="0" strike="noStrike" spc="-1" dirty="0">
              <a:latin typeface="Arial"/>
            </a:endParaRPr>
          </a:p>
        </p:txBody>
      </p:sp>
      <p:pic>
        <p:nvPicPr>
          <p:cNvPr id="524" name="Picture 2"/>
          <p:cNvPicPr/>
          <p:nvPr/>
        </p:nvPicPr>
        <p:blipFill>
          <a:blip r:embed="rId3"/>
          <a:stretch/>
        </p:blipFill>
        <p:spPr>
          <a:xfrm>
            <a:off x="2965445" y="701611"/>
            <a:ext cx="2590920" cy="2590920"/>
          </a:xfrm>
          <a:prstGeom prst="rect">
            <a:avLst/>
          </a:prstGeom>
          <a:ln w="19080">
            <a:solidFill>
              <a:srgbClr val="FFFFFF"/>
            </a:solidFill>
            <a:miter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B62C347-B243-87DA-2DAE-67359B593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06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"/>
          <p:cNvGrpSpPr/>
          <p:nvPr/>
        </p:nvGrpSpPr>
        <p:grpSpPr>
          <a:xfrm>
            <a:off x="0" y="0"/>
            <a:ext cx="3411720" cy="1200240"/>
            <a:chOff x="0" y="0"/>
            <a:chExt cx="3411720" cy="1200240"/>
          </a:xfrm>
        </p:grpSpPr>
        <p:sp>
          <p:nvSpPr>
            <p:cNvPr id="71" name="CustomShape 2"/>
            <p:cNvSpPr/>
            <p:nvPr/>
          </p:nvSpPr>
          <p:spPr>
            <a:xfrm>
              <a:off x="0" y="0"/>
              <a:ext cx="341172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dist="37674" dir="2700000" algn="ctr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CustomShape 3"/>
            <p:cNvSpPr/>
            <p:nvPr/>
          </p:nvSpPr>
          <p:spPr>
            <a:xfrm>
              <a:off x="195120" y="173880"/>
              <a:ext cx="300060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 dirty="0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lang="fr-FR" sz="2800" b="0" strike="noStrike" spc="-1" dirty="0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lang="fr-FR" sz="2800" b="1" i="1" strike="noStrike" spc="-1" dirty="0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lang="fr-FR" sz="2800" b="0" strike="noStrike" spc="-1" dirty="0">
                <a:latin typeface="Arial"/>
              </a:endParaRPr>
            </a:p>
          </p:txBody>
        </p:sp>
      </p:grpSp>
      <p:pic>
        <p:nvPicPr>
          <p:cNvPr id="73" name="Picture 4"/>
          <p:cNvPicPr/>
          <p:nvPr/>
        </p:nvPicPr>
        <p:blipFill>
          <a:blip r:embed="rId3"/>
          <a:stretch/>
        </p:blipFill>
        <p:spPr>
          <a:xfrm>
            <a:off x="1493100" y="4264200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75" name="Picture 6"/>
          <p:cNvPicPr/>
          <p:nvPr/>
        </p:nvPicPr>
        <p:blipFill>
          <a:blip r:embed="rId4"/>
          <a:stretch/>
        </p:blipFill>
        <p:spPr>
          <a:xfrm>
            <a:off x="3799960" y="3171708"/>
            <a:ext cx="2724120" cy="1449360"/>
          </a:xfrm>
          <a:prstGeom prst="rect">
            <a:avLst/>
          </a:prstGeom>
          <a:ln w="0">
            <a:noFill/>
          </a:ln>
        </p:spPr>
      </p:pic>
      <p:pic>
        <p:nvPicPr>
          <p:cNvPr id="76" name="Picture 7"/>
          <p:cNvPicPr/>
          <p:nvPr/>
        </p:nvPicPr>
        <p:blipFill>
          <a:blip r:embed="rId5"/>
          <a:stretch/>
        </p:blipFill>
        <p:spPr>
          <a:xfrm>
            <a:off x="3378241" y="5390855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8"/>
          <p:cNvPicPr/>
          <p:nvPr/>
        </p:nvPicPr>
        <p:blipFill>
          <a:blip r:embed="rId6"/>
          <a:stretch/>
        </p:blipFill>
        <p:spPr>
          <a:xfrm>
            <a:off x="-536400" y="3236760"/>
            <a:ext cx="2729160" cy="144936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9"/>
          <p:cNvPicPr/>
          <p:nvPr/>
        </p:nvPicPr>
        <p:blipFill>
          <a:blip r:embed="rId7"/>
          <a:stretch/>
        </p:blipFill>
        <p:spPr>
          <a:xfrm>
            <a:off x="-566640" y="4280040"/>
            <a:ext cx="3003840" cy="160668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10"/>
          <p:cNvPicPr/>
          <p:nvPr/>
        </p:nvPicPr>
        <p:blipFill>
          <a:blip r:embed="rId8"/>
          <a:stretch/>
        </p:blipFill>
        <p:spPr>
          <a:xfrm>
            <a:off x="6567120" y="4225680"/>
            <a:ext cx="2729160" cy="1449360"/>
          </a:xfrm>
          <a:prstGeom prst="rect">
            <a:avLst/>
          </a:prstGeom>
          <a:ln w="0">
            <a:noFill/>
          </a:ln>
        </p:spPr>
      </p:pic>
      <p:pic>
        <p:nvPicPr>
          <p:cNvPr id="80" name="Picture 11"/>
          <p:cNvPicPr/>
          <p:nvPr/>
        </p:nvPicPr>
        <p:blipFill>
          <a:blip r:embed="rId9"/>
          <a:stretch/>
        </p:blipFill>
        <p:spPr>
          <a:xfrm>
            <a:off x="1382400" y="5407200"/>
            <a:ext cx="3059280" cy="160200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12"/>
          <p:cNvPicPr/>
          <p:nvPr/>
        </p:nvPicPr>
        <p:blipFill>
          <a:blip r:embed="rId10"/>
          <a:stretch/>
        </p:blipFill>
        <p:spPr>
          <a:xfrm>
            <a:off x="4851000" y="4313022"/>
            <a:ext cx="2730600" cy="144936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13"/>
          <p:cNvPicPr/>
          <p:nvPr/>
        </p:nvPicPr>
        <p:blipFill>
          <a:blip r:embed="rId11"/>
          <a:stretch/>
        </p:blipFill>
        <p:spPr>
          <a:xfrm>
            <a:off x="5702332" y="3220920"/>
            <a:ext cx="2741760" cy="146232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14"/>
          <p:cNvPicPr/>
          <p:nvPr/>
        </p:nvPicPr>
        <p:blipFill>
          <a:blip r:embed="rId12"/>
          <a:stretch/>
        </p:blipFill>
        <p:spPr>
          <a:xfrm>
            <a:off x="5362105" y="5328683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5"/>
          <p:cNvPicPr/>
          <p:nvPr/>
        </p:nvPicPr>
        <p:blipFill>
          <a:blip r:embed="rId13"/>
          <a:stretch/>
        </p:blipFill>
        <p:spPr>
          <a:xfrm>
            <a:off x="3250828" y="4227955"/>
            <a:ext cx="2741760" cy="146052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16"/>
          <p:cNvPicPr/>
          <p:nvPr/>
        </p:nvPicPr>
        <p:blipFill>
          <a:blip r:embed="rId14"/>
          <a:stretch/>
        </p:blipFill>
        <p:spPr>
          <a:xfrm>
            <a:off x="1679068" y="3224160"/>
            <a:ext cx="2741760" cy="145584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17"/>
          <p:cNvPicPr/>
          <p:nvPr/>
        </p:nvPicPr>
        <p:blipFill>
          <a:blip r:embed="rId15"/>
          <a:stretch/>
        </p:blipFill>
        <p:spPr>
          <a:xfrm>
            <a:off x="-457200" y="5546880"/>
            <a:ext cx="2741760" cy="1462320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4">
            <a:extLst>
              <a:ext uri="{FF2B5EF4-FFF2-40B4-BE49-F238E27FC236}">
                <a16:creationId xmlns:a16="http://schemas.microsoft.com/office/drawing/2014/main" id="{646C374C-13C5-938A-319F-E9788E7B46A2}"/>
              </a:ext>
            </a:extLst>
          </p:cNvPr>
          <p:cNvSpPr/>
          <p:nvPr/>
        </p:nvSpPr>
        <p:spPr>
          <a:xfrm>
            <a:off x="61920" y="1641600"/>
            <a:ext cx="8937720" cy="131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1" i="1" strike="noStrike" spc="-1" dirty="0">
                <a:solidFill>
                  <a:srgbClr val="000000"/>
                </a:solidFill>
                <a:latin typeface="Garamond"/>
                <a:ea typeface="DejaVu Sans"/>
              </a:rPr>
              <a:t>Un bac général avec des Enseignements de Spécialité au choix</a:t>
            </a:r>
            <a:endParaRPr lang="fr-FR" sz="4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F2DFCDC6-AE4A-B36C-7174-A7589CA32C3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380" y="1530220"/>
            <a:ext cx="7257870" cy="3946849"/>
          </a:xfrm>
        </p:spPr>
        <p:txBody>
          <a:bodyPr/>
          <a:lstStyle/>
          <a:p>
            <a:r>
              <a:rPr lang="fr-FR" sz="2400" dirty="0"/>
              <a:t>• </a:t>
            </a:r>
            <a:r>
              <a:rPr lang="fr-FR" sz="1800" dirty="0"/>
              <a:t>HLP – Humanités, littérature et </a:t>
            </a:r>
            <a:r>
              <a:rPr lang="fr-FR" sz="1800" dirty="0" smtClean="0"/>
              <a:t>philosophie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HGGSP – Histoire-géographie, géopolitique et sciences </a:t>
            </a:r>
            <a:r>
              <a:rPr lang="fr-FR" sz="1800" dirty="0" smtClean="0"/>
              <a:t>politiques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</a:t>
            </a:r>
            <a:r>
              <a:rPr lang="fr-FR" sz="1800" dirty="0" smtClean="0"/>
              <a:t>Mathématiques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</a:t>
            </a:r>
            <a:r>
              <a:rPr lang="fr-FR" sz="1800" dirty="0" smtClean="0"/>
              <a:t>Physique-chimie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SVT – Sciences de la vie et de la </a:t>
            </a:r>
            <a:r>
              <a:rPr lang="fr-FR" sz="1800" dirty="0" smtClean="0"/>
              <a:t>Terre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SES – Sciences économiques et </a:t>
            </a:r>
            <a:r>
              <a:rPr lang="fr-FR" sz="1800" dirty="0" smtClean="0"/>
              <a:t>sociales</a:t>
            </a:r>
          </a:p>
          <a:p>
            <a:r>
              <a:rPr lang="fr-FR" sz="1800" dirty="0"/>
              <a:t/>
            </a:r>
            <a:br>
              <a:rPr lang="fr-FR" sz="1800" dirty="0"/>
            </a:br>
            <a:r>
              <a:rPr lang="fr-FR" sz="1800" dirty="0"/>
              <a:t>• Anglais Monde Contemporain (AMC)</a:t>
            </a:r>
            <a:br>
              <a:rPr lang="fr-FR" sz="1800" dirty="0"/>
            </a:br>
            <a:endParaRPr lang="fr-FR" dirty="0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0F715F4C-80AA-5C7E-902D-F14F66A590C8}"/>
              </a:ext>
            </a:extLst>
          </p:cNvPr>
          <p:cNvSpPr/>
          <p:nvPr/>
        </p:nvSpPr>
        <p:spPr>
          <a:xfrm>
            <a:off x="0" y="0"/>
            <a:ext cx="3411720" cy="1200240"/>
          </a:xfrm>
          <a:prstGeom prst="foldedCorner">
            <a:avLst>
              <a:gd name="adj" fmla="val 12500"/>
            </a:avLst>
          </a:prstGeom>
          <a:gradFill rotWithShape="0">
            <a:gsLst>
              <a:gs pos="0">
                <a:srgbClr val="00003A"/>
              </a:gs>
              <a:gs pos="100000">
                <a:srgbClr val="265A9A"/>
              </a:gs>
            </a:gsLst>
            <a:lin ang="5400000"/>
          </a:gradFill>
          <a:ln w="0">
            <a:noFill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 dirty="0"/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73BF3136-4DEA-0B7F-2860-649697F278EC}"/>
              </a:ext>
            </a:extLst>
          </p:cNvPr>
          <p:cNvSpPr/>
          <p:nvPr/>
        </p:nvSpPr>
        <p:spPr>
          <a:xfrm>
            <a:off x="195120" y="169177"/>
            <a:ext cx="3411720" cy="8186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fr-FR" sz="2800" b="1" i="1" strike="noStrike" spc="-1" dirty="0">
                <a:solidFill>
                  <a:srgbClr val="F2F2F2"/>
                </a:solidFill>
                <a:latin typeface="Tahoma"/>
                <a:ea typeface="Lucida Sans Unicode"/>
              </a:rPr>
              <a:t>Les  EDS au lycée Lydie </a:t>
            </a:r>
            <a:r>
              <a:rPr lang="fr-FR" sz="2800" b="1" i="1" strike="noStrike" spc="-1" dirty="0" err="1">
                <a:solidFill>
                  <a:srgbClr val="F2F2F2"/>
                </a:solidFill>
                <a:latin typeface="Tahoma"/>
                <a:ea typeface="Lucida Sans Unicode"/>
              </a:rPr>
              <a:t>Salvayre</a:t>
            </a:r>
            <a:endParaRPr lang="fr-FR" sz="2800" b="1" i="1" strike="noStrike" spc="-1" dirty="0">
              <a:solidFill>
                <a:srgbClr val="F2F2F2"/>
              </a:solidFill>
              <a:latin typeface="Tahoma"/>
              <a:ea typeface="Lucida Sans Unicode"/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1764044" y="5477069"/>
            <a:ext cx="368559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/>
              <a:t>En 1re générale : 3 spécialités</a:t>
            </a:r>
            <a:br>
              <a:rPr lang="fr-FR" dirty="0"/>
            </a:br>
            <a:r>
              <a:rPr lang="fr-FR" dirty="0"/>
              <a:t>En terminale : 2 spécialités</a:t>
            </a:r>
            <a:endParaRPr lang="fr-FR" spc="-1" dirty="0"/>
          </a:p>
        </p:txBody>
      </p:sp>
    </p:spTree>
    <p:extLst>
      <p:ext uri="{BB962C8B-B14F-4D97-AF65-F5344CB8AC3E}">
        <p14:creationId xmlns:p14="http://schemas.microsoft.com/office/powerpoint/2010/main" val="16242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1"/>
          <p:cNvGrpSpPr/>
          <p:nvPr/>
        </p:nvGrpSpPr>
        <p:grpSpPr>
          <a:xfrm>
            <a:off x="0" y="0"/>
            <a:ext cx="3411720" cy="1200240"/>
            <a:chOff x="0" y="0"/>
            <a:chExt cx="3411720" cy="1200240"/>
          </a:xfrm>
        </p:grpSpPr>
        <p:sp>
          <p:nvSpPr>
            <p:cNvPr id="88" name="CustomShape 2"/>
            <p:cNvSpPr/>
            <p:nvPr/>
          </p:nvSpPr>
          <p:spPr>
            <a:xfrm>
              <a:off x="0" y="0"/>
              <a:ext cx="3411720" cy="120024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dist="37674" dir="2700000" algn="ctr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9" name="CustomShape 3"/>
            <p:cNvSpPr/>
            <p:nvPr/>
          </p:nvSpPr>
          <p:spPr>
            <a:xfrm>
              <a:off x="195120" y="173880"/>
              <a:ext cx="3000600" cy="80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>
                  <a:solidFill>
                    <a:srgbClr val="F2F2F2"/>
                  </a:solidFill>
                  <a:latin typeface="Tahoma"/>
                  <a:ea typeface="Lucida Sans Unicode"/>
                </a:rPr>
                <a:t>La Voie</a:t>
              </a:r>
              <a:endParaRPr lang="fr-FR" sz="2800" b="0" strike="noStrike" spc="-1">
                <a:latin typeface="Arial"/>
              </a:endParaRPr>
            </a:p>
            <a:p>
              <a:pPr>
                <a:lnSpc>
                  <a:spcPct val="95000"/>
                </a:lnSpc>
              </a:pPr>
              <a:r>
                <a:rPr lang="fr-FR" sz="2800" b="1" i="1" strike="noStrike" spc="-1">
                  <a:solidFill>
                    <a:srgbClr val="F2F2F2"/>
                  </a:solidFill>
                  <a:latin typeface="Tahoma"/>
                  <a:ea typeface="Lucida Sans Unicode"/>
                </a:rPr>
                <a:t>Générale</a:t>
              </a:r>
              <a:endParaRPr lang="fr-FR" sz="2800" b="0" strike="noStrike" spc="-1">
                <a:latin typeface="Arial"/>
              </a:endParaRPr>
            </a:p>
          </p:txBody>
        </p:sp>
      </p:grpSp>
      <p:graphicFrame>
        <p:nvGraphicFramePr>
          <p:cNvPr id="90" name="Table 4"/>
          <p:cNvGraphicFramePr/>
          <p:nvPr>
            <p:extLst>
              <p:ext uri="{D42A27DB-BD31-4B8C-83A1-F6EECF244321}">
                <p14:modId xmlns:p14="http://schemas.microsoft.com/office/powerpoint/2010/main" val="3010806865"/>
              </p:ext>
            </p:extLst>
          </p:nvPr>
        </p:nvGraphicFramePr>
        <p:xfrm>
          <a:off x="123260" y="1327680"/>
          <a:ext cx="6754320" cy="4242960"/>
        </p:xfrm>
        <a:graphic>
          <a:graphicData uri="http://schemas.openxmlformats.org/drawingml/2006/table">
            <a:tbl>
              <a:tblPr/>
              <a:tblGrid>
                <a:gridCol w="3146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8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91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ENSEIGNEMENTS COMMUNS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PREMIERE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800" b="1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TERMINALE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16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Français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Philosophie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-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Histoire-Géographie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3h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4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LVA et LVB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4h30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4h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 dirty="0" err="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Education</a:t>
                      </a:r>
                      <a:r>
                        <a:rPr lang="fr-FR" sz="1600" b="0" strike="noStrike" spc="-1" dirty="0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 physique et sportive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scientifique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2h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Enseignement moral et civique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18h annuelles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5640">
                <a:tc>
                  <a:txBody>
                    <a:bodyPr/>
                    <a:lstStyle/>
                    <a:p>
                      <a:pPr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Options (facultatif)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option de 3h</a:t>
                      </a:r>
                      <a:endParaRPr lang="fr-FR" sz="1600" b="0" strike="noStrike" spc="-1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3000"/>
                        </a:lnSpc>
                      </a:pPr>
                      <a:r>
                        <a:rPr lang="fr-FR" sz="1600" b="0" strike="noStrike" spc="-1" dirty="0">
                          <a:solidFill>
                            <a:srgbClr val="3A3A3A"/>
                          </a:solidFill>
                          <a:latin typeface="Arial"/>
                          <a:ea typeface="Lucida Sans Unicode"/>
                        </a:rPr>
                        <a:t>1 à 2 options de 3h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solidFill>
                      <a:srgbClr val="FFF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1" name="CustomShape 5"/>
          <p:cNvSpPr/>
          <p:nvPr/>
        </p:nvSpPr>
        <p:spPr>
          <a:xfrm>
            <a:off x="102960" y="5509260"/>
            <a:ext cx="6846480" cy="51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3A3A3A"/>
                </a:solidFill>
                <a:latin typeface="Arial"/>
                <a:ea typeface="DejaVu Sans"/>
              </a:rPr>
              <a:t>Accompagnement personnalisé, Accompagnement au choix de l’orientation, </a:t>
            </a:r>
            <a:endParaRPr lang="fr-FR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3A3A3A"/>
                </a:solidFill>
                <a:latin typeface="Arial"/>
                <a:ea typeface="Lucida Sans Unicode"/>
              </a:rPr>
              <a:t>Heures de vie de classe</a:t>
            </a:r>
            <a:endParaRPr lang="fr-FR" sz="1400" b="0" strike="noStrike" spc="-1" dirty="0">
              <a:latin typeface="Arial"/>
            </a:endParaRPr>
          </a:p>
        </p:txBody>
      </p:sp>
      <p:sp>
        <p:nvSpPr>
          <p:cNvPr id="94" name="CustomShape 8"/>
          <p:cNvSpPr/>
          <p:nvPr/>
        </p:nvSpPr>
        <p:spPr>
          <a:xfrm>
            <a:off x="6865920" y="79920"/>
            <a:ext cx="2082960" cy="1373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36440" algn="ctr">
              <a:lnSpc>
                <a:spcPct val="100000"/>
              </a:lnSpc>
            </a:pPr>
            <a:r>
              <a:rPr lang="fr-FR" sz="4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+</a:t>
            </a:r>
            <a:endParaRPr lang="fr-FR" sz="4800" b="0" strike="noStrike" spc="-1" dirty="0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Enseignements </a:t>
            </a:r>
            <a:endParaRPr lang="fr-FR" sz="1800" b="0" strike="noStrike" spc="-1" dirty="0">
              <a:latin typeface="Arial"/>
            </a:endParaRPr>
          </a:p>
          <a:p>
            <a:pPr marL="136440" algn="ctr"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de spécialité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95" name="CustomShape 9"/>
          <p:cNvSpPr/>
          <p:nvPr/>
        </p:nvSpPr>
        <p:spPr>
          <a:xfrm>
            <a:off x="0" y="6274679"/>
            <a:ext cx="9144000" cy="583321"/>
          </a:xfrm>
          <a:prstGeom prst="rect">
            <a:avLst/>
          </a:prstGeom>
          <a:solidFill>
            <a:srgbClr val="99CC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strike="noStrike" spc="-1" dirty="0">
                <a:solidFill>
                  <a:srgbClr val="FF0000"/>
                </a:solidFill>
                <a:latin typeface="Trebuchet MS"/>
                <a:ea typeface="DejaVu Sans"/>
              </a:rPr>
              <a:t>Depuis la Rentrée 2023: 1h30 de Mathématiques en classe de 1ere pour les élèves n’ayant pas pris l’EDS </a:t>
            </a:r>
            <a:r>
              <a:rPr lang="fr-FR" sz="1600" strike="noStrike" spc="-1" dirty="0" smtClean="0">
                <a:solidFill>
                  <a:srgbClr val="FF0000"/>
                </a:solidFill>
                <a:latin typeface="Trebuchet MS"/>
                <a:ea typeface="DejaVu Sans"/>
              </a:rPr>
              <a:t>Mathématiques</a:t>
            </a:r>
            <a:endParaRPr lang="fr-FR" sz="1600" strike="noStrike" spc="-1" dirty="0">
              <a:latin typeface="Arial"/>
            </a:endParaRPr>
          </a:p>
        </p:txBody>
      </p:sp>
      <p:sp>
        <p:nvSpPr>
          <p:cNvPr id="2" name="CustomShape 6">
            <a:extLst>
              <a:ext uri="{FF2B5EF4-FFF2-40B4-BE49-F238E27FC236}">
                <a16:creationId xmlns:a16="http://schemas.microsoft.com/office/drawing/2014/main" id="{9DD45A9C-DF70-F9AA-3393-58C751DAD3AF}"/>
              </a:ext>
            </a:extLst>
          </p:cNvPr>
          <p:cNvSpPr/>
          <p:nvPr/>
        </p:nvSpPr>
        <p:spPr>
          <a:xfrm>
            <a:off x="6949440" y="1452960"/>
            <a:ext cx="2095560" cy="210132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EN PREMIERE </a:t>
            </a:r>
            <a:endParaRPr lang="fr-FR" sz="1600" b="0" strike="noStrike" spc="-1" dirty="0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L’élève choisit </a:t>
            </a:r>
            <a:r>
              <a:rPr lang="fr-FR" sz="16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r>
              <a:rPr lang="fr-FR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enseignements de spécialité</a:t>
            </a:r>
            <a:endParaRPr lang="fr-FR" sz="1600" b="0" strike="noStrike" spc="-1" dirty="0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 dirty="0">
                <a:solidFill>
                  <a:srgbClr val="32946A"/>
                </a:solidFill>
                <a:latin typeface="Arial"/>
                <a:ea typeface="DejaVu Sans"/>
              </a:rPr>
              <a:t>4 h pour chacun, soit un total </a:t>
            </a:r>
            <a:endParaRPr lang="fr-FR" sz="1600" b="0" strike="noStrike" spc="-1" dirty="0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strike="noStrike" spc="-1" dirty="0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3" name="CustomShape 7">
            <a:extLst>
              <a:ext uri="{FF2B5EF4-FFF2-40B4-BE49-F238E27FC236}">
                <a16:creationId xmlns:a16="http://schemas.microsoft.com/office/drawing/2014/main" id="{AA05F468-32FA-4BCC-16CE-D4A4FFC3939A}"/>
              </a:ext>
            </a:extLst>
          </p:cNvPr>
          <p:cNvSpPr/>
          <p:nvPr/>
        </p:nvSpPr>
        <p:spPr>
          <a:xfrm>
            <a:off x="6937200" y="3681360"/>
            <a:ext cx="2095560" cy="228348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En TERMINALE</a:t>
            </a: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L’élève conserve 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2 </a:t>
            </a:r>
            <a:r>
              <a:rPr lang="fr-FR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enseignements de spécialité</a:t>
            </a: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32946A"/>
                </a:solidFill>
                <a:latin typeface="Arial"/>
                <a:ea typeface="DejaVu Sans"/>
              </a:rPr>
              <a:t>6 h pour chacun, soit un total </a:t>
            </a:r>
            <a:endParaRPr lang="fr-FR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32946A"/>
                </a:solidFill>
                <a:latin typeface="Arial"/>
                <a:ea typeface="DejaVu Sans"/>
              </a:rPr>
              <a:t>de 12 h</a:t>
            </a:r>
            <a:endParaRPr lang="fr-FR" sz="1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2"/>
          <p:cNvGrpSpPr/>
          <p:nvPr/>
        </p:nvGrpSpPr>
        <p:grpSpPr>
          <a:xfrm>
            <a:off x="0" y="0"/>
            <a:ext cx="4362480" cy="979560"/>
            <a:chOff x="0" y="0"/>
            <a:chExt cx="4362480" cy="979560"/>
          </a:xfrm>
        </p:grpSpPr>
        <p:sp>
          <p:nvSpPr>
            <p:cNvPr id="98" name="CustomShape 3"/>
            <p:cNvSpPr/>
            <p:nvPr/>
          </p:nvSpPr>
          <p:spPr>
            <a:xfrm>
              <a:off x="0" y="0"/>
              <a:ext cx="4362480" cy="97956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dist="37674" dir="2700000" algn="ctr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9" name="CustomShape 4"/>
            <p:cNvSpPr/>
            <p:nvPr/>
          </p:nvSpPr>
          <p:spPr>
            <a:xfrm>
              <a:off x="249120" y="269280"/>
              <a:ext cx="383724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lang="fr-FR" sz="2800" b="0" strike="noStrike" spc="-1">
                <a:latin typeface="Arial"/>
              </a:endParaRPr>
            </a:p>
          </p:txBody>
        </p:sp>
      </p:grpSp>
      <p:pic>
        <p:nvPicPr>
          <p:cNvPr id="100" name="Picture 5"/>
          <p:cNvPicPr/>
          <p:nvPr/>
        </p:nvPicPr>
        <p:blipFill>
          <a:blip r:embed="rId3"/>
          <a:stretch/>
        </p:blipFill>
        <p:spPr>
          <a:xfrm>
            <a:off x="5857920" y="5102280"/>
            <a:ext cx="2913120" cy="76680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6"/>
          <p:cNvPicPr/>
          <p:nvPr/>
        </p:nvPicPr>
        <p:blipFill>
          <a:blip r:embed="rId4"/>
          <a:stretch/>
        </p:blipFill>
        <p:spPr>
          <a:xfrm>
            <a:off x="457200" y="4413240"/>
            <a:ext cx="2460600" cy="63360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7"/>
          <p:cNvPicPr/>
          <p:nvPr/>
        </p:nvPicPr>
        <p:blipFill>
          <a:blip r:embed="rId5"/>
          <a:stretch/>
        </p:blipFill>
        <p:spPr>
          <a:xfrm>
            <a:off x="3164040" y="5261040"/>
            <a:ext cx="2479680" cy="59544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8"/>
          <p:cNvPicPr/>
          <p:nvPr/>
        </p:nvPicPr>
        <p:blipFill>
          <a:blip r:embed="rId6"/>
          <a:stretch/>
        </p:blipFill>
        <p:spPr>
          <a:xfrm>
            <a:off x="5851440" y="5913360"/>
            <a:ext cx="2919600" cy="827280"/>
          </a:xfrm>
          <a:prstGeom prst="rect">
            <a:avLst/>
          </a:prstGeom>
          <a:ln w="0">
            <a:noFill/>
          </a:ln>
        </p:spPr>
      </p:pic>
      <p:grpSp>
        <p:nvGrpSpPr>
          <p:cNvPr id="104" name="Group 5"/>
          <p:cNvGrpSpPr/>
          <p:nvPr/>
        </p:nvGrpSpPr>
        <p:grpSpPr>
          <a:xfrm>
            <a:off x="504720" y="3605040"/>
            <a:ext cx="2405160" cy="757440"/>
            <a:chOff x="504720" y="3605040"/>
            <a:chExt cx="2405160" cy="757440"/>
          </a:xfrm>
        </p:grpSpPr>
        <p:pic>
          <p:nvPicPr>
            <p:cNvPr id="105" name="Picture 10"/>
            <p:cNvPicPr/>
            <p:nvPr/>
          </p:nvPicPr>
          <p:blipFill>
            <a:blip r:embed="rId7"/>
            <a:stretch/>
          </p:blipFill>
          <p:spPr>
            <a:xfrm>
              <a:off x="504720" y="3605040"/>
              <a:ext cx="2405160" cy="757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06" name="CustomShape 6"/>
            <p:cNvSpPr/>
            <p:nvPr/>
          </p:nvSpPr>
          <p:spPr>
            <a:xfrm>
              <a:off x="561960" y="3633840"/>
              <a:ext cx="2295720" cy="679680"/>
            </a:xfrm>
            <a:prstGeom prst="rect">
              <a:avLst/>
            </a:prstGeom>
            <a:solidFill>
              <a:srgbClr val="3333C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fr-FR" sz="18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1400" b="1" i="1" strike="noStrike" spc="-1">
                  <a:solidFill>
                    <a:srgbClr val="FFFFFF"/>
                  </a:solidFill>
                  <a:latin typeface="Arial"/>
                  <a:ea typeface="Lucida Sans Unicode"/>
                </a:rPr>
                <a:t>Numérique et sciences</a:t>
              </a:r>
              <a:endParaRPr lang="fr-FR" sz="14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1400" b="1" i="1" strike="noStrike" spc="-1">
                  <a:solidFill>
                    <a:srgbClr val="FFFFFF"/>
                  </a:solidFill>
                  <a:latin typeface="Arial"/>
                  <a:ea typeface="Lucida Sans Unicode"/>
                </a:rPr>
                <a:t> informatiques</a:t>
              </a:r>
              <a:endParaRPr lang="fr-FR" sz="14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lang="fr-FR" sz="1400" b="0" strike="noStrike" spc="-1">
                <a:latin typeface="Arial"/>
              </a:endParaRPr>
            </a:p>
          </p:txBody>
        </p:sp>
      </p:grpSp>
      <p:pic>
        <p:nvPicPr>
          <p:cNvPr id="107" name="Picture 12"/>
          <p:cNvPicPr/>
          <p:nvPr/>
        </p:nvPicPr>
        <p:blipFill>
          <a:blip r:embed="rId8"/>
          <a:stretch/>
        </p:blipFill>
        <p:spPr>
          <a:xfrm>
            <a:off x="5846760" y="4340160"/>
            <a:ext cx="2881440" cy="1449360"/>
          </a:xfrm>
          <a:prstGeom prst="rect">
            <a:avLst/>
          </a:prstGeom>
          <a:ln w="0">
            <a:noFill/>
          </a:ln>
        </p:spPr>
      </p:pic>
      <p:pic>
        <p:nvPicPr>
          <p:cNvPr id="108" name="Picture 13"/>
          <p:cNvPicPr/>
          <p:nvPr/>
        </p:nvPicPr>
        <p:blipFill>
          <a:blip r:embed="rId9"/>
          <a:stretch/>
        </p:blipFill>
        <p:spPr>
          <a:xfrm>
            <a:off x="500040" y="2859120"/>
            <a:ext cx="2406960" cy="68760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14"/>
          <p:cNvPicPr/>
          <p:nvPr/>
        </p:nvPicPr>
        <p:blipFill>
          <a:blip r:embed="rId10"/>
          <a:stretch/>
        </p:blipFill>
        <p:spPr>
          <a:xfrm>
            <a:off x="5851440" y="3578400"/>
            <a:ext cx="2919600" cy="650880"/>
          </a:xfrm>
          <a:prstGeom prst="rect">
            <a:avLst/>
          </a:prstGeom>
          <a:ln w="0">
            <a:noFill/>
          </a:ln>
        </p:spPr>
      </p:pic>
      <p:pic>
        <p:nvPicPr>
          <p:cNvPr id="110" name="Picture 15"/>
          <p:cNvPicPr/>
          <p:nvPr/>
        </p:nvPicPr>
        <p:blipFill>
          <a:blip r:embed="rId11"/>
          <a:stretch/>
        </p:blipFill>
        <p:spPr>
          <a:xfrm>
            <a:off x="5846760" y="2895480"/>
            <a:ext cx="2924280" cy="650880"/>
          </a:xfrm>
          <a:prstGeom prst="rect">
            <a:avLst/>
          </a:prstGeom>
          <a:ln w="0">
            <a:noFill/>
          </a:ln>
        </p:spPr>
      </p:pic>
      <p:sp>
        <p:nvSpPr>
          <p:cNvPr id="111" name="CustomShape 7"/>
          <p:cNvSpPr/>
          <p:nvPr/>
        </p:nvSpPr>
        <p:spPr>
          <a:xfrm>
            <a:off x="453960" y="3011400"/>
            <a:ext cx="2302200" cy="30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Mathématiques 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112" name="CustomShape 8"/>
          <p:cNvSpPr/>
          <p:nvPr/>
        </p:nvSpPr>
        <p:spPr>
          <a:xfrm>
            <a:off x="6134040" y="2944800"/>
            <a:ext cx="2302200" cy="51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Littérature et Langues et cultures de  l’antiquité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113" name="CustomShape 9"/>
          <p:cNvSpPr/>
          <p:nvPr/>
        </p:nvSpPr>
        <p:spPr>
          <a:xfrm>
            <a:off x="5854680" y="4305240"/>
            <a:ext cx="2916360" cy="7768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Histoire-géographie, géopolitique et sciences politiques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114" name="CustomShape 10"/>
          <p:cNvSpPr/>
          <p:nvPr/>
        </p:nvSpPr>
        <p:spPr>
          <a:xfrm>
            <a:off x="460440" y="4543560"/>
            <a:ext cx="2303640" cy="30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Physique-chimie</a:t>
            </a:r>
            <a:endParaRPr lang="fr-FR" sz="1400" b="0" strike="noStrike" spc="-1">
              <a:latin typeface="Arial"/>
            </a:endParaRPr>
          </a:p>
        </p:txBody>
      </p:sp>
      <p:pic>
        <p:nvPicPr>
          <p:cNvPr id="115" name="Picture 20"/>
          <p:cNvPicPr/>
          <p:nvPr/>
        </p:nvPicPr>
        <p:blipFill>
          <a:blip r:embed="rId12"/>
          <a:stretch/>
        </p:blipFill>
        <p:spPr>
          <a:xfrm>
            <a:off x="3164040" y="2871720"/>
            <a:ext cx="2479680" cy="692280"/>
          </a:xfrm>
          <a:prstGeom prst="rect">
            <a:avLst/>
          </a:prstGeom>
          <a:ln w="0">
            <a:noFill/>
          </a:ln>
        </p:spPr>
      </p:pic>
      <p:pic>
        <p:nvPicPr>
          <p:cNvPr id="116" name="Picture 21"/>
          <p:cNvPicPr/>
          <p:nvPr/>
        </p:nvPicPr>
        <p:blipFill>
          <a:blip r:embed="rId13"/>
          <a:stretch/>
        </p:blipFill>
        <p:spPr>
          <a:xfrm>
            <a:off x="3164040" y="3608280"/>
            <a:ext cx="2479680" cy="657360"/>
          </a:xfrm>
          <a:prstGeom prst="rect">
            <a:avLst/>
          </a:prstGeom>
          <a:ln w="0">
            <a:noFill/>
          </a:ln>
        </p:spPr>
      </p:pic>
      <p:sp>
        <p:nvSpPr>
          <p:cNvPr id="117" name="CustomShape 11"/>
          <p:cNvSpPr/>
          <p:nvPr/>
        </p:nvSpPr>
        <p:spPr>
          <a:xfrm>
            <a:off x="3235320" y="2898720"/>
            <a:ext cx="2406960" cy="51948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Sciences de la vie et de la terre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118" name="CustomShape 12"/>
          <p:cNvSpPr/>
          <p:nvPr/>
        </p:nvSpPr>
        <p:spPr>
          <a:xfrm>
            <a:off x="3240000" y="3668760"/>
            <a:ext cx="2249640" cy="48888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Biologie-écologie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i="1" strike="noStrike" spc="-1">
                <a:solidFill>
                  <a:srgbClr val="FFFF00"/>
                </a:solidFill>
                <a:latin typeface="Arial"/>
                <a:ea typeface="Lucida Sans Unicode"/>
              </a:rPr>
              <a:t>Lycées agricoles : Auzeville</a:t>
            </a:r>
            <a:endParaRPr lang="fr-FR" sz="1200" b="0" strike="noStrike" spc="-1">
              <a:latin typeface="Arial"/>
            </a:endParaRPr>
          </a:p>
        </p:txBody>
      </p:sp>
      <p:sp>
        <p:nvSpPr>
          <p:cNvPr id="119" name="CustomShape 13"/>
          <p:cNvSpPr/>
          <p:nvPr/>
        </p:nvSpPr>
        <p:spPr>
          <a:xfrm>
            <a:off x="3216240" y="5303880"/>
            <a:ext cx="2352960" cy="36756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Arts </a:t>
            </a:r>
            <a:r>
              <a:rPr lang="fr-FR" sz="1800" b="1" i="1" strike="noStrike" spc="-1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lang="fr-FR" sz="1400" b="0" strike="noStrike" spc="-1">
              <a:latin typeface="Arial"/>
            </a:endParaRPr>
          </a:p>
        </p:txBody>
      </p:sp>
      <p:sp>
        <p:nvSpPr>
          <p:cNvPr id="120" name="CustomShape 14"/>
          <p:cNvSpPr/>
          <p:nvPr/>
        </p:nvSpPr>
        <p:spPr>
          <a:xfrm>
            <a:off x="6046920" y="3606840"/>
            <a:ext cx="2302200" cy="549000"/>
          </a:xfrm>
          <a:prstGeom prst="rect">
            <a:avLst/>
          </a:prstGeom>
          <a:solidFill>
            <a:srgbClr val="3333CC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7000"/>
              </a:lnSpc>
              <a:spcBef>
                <a:spcPts val="799"/>
              </a:spcBef>
            </a:pPr>
            <a:r>
              <a:rPr lang="fr-FR" sz="1400" b="1" i="1" strike="noStrike" spc="-1">
                <a:solidFill>
                  <a:srgbClr val="FFFFFF"/>
                </a:solidFill>
                <a:latin typeface="Arial"/>
                <a:ea typeface="Lucida Sans Unicode"/>
              </a:rPr>
              <a:t>Langues, littératures et cultures étrangères</a:t>
            </a:r>
            <a:endParaRPr lang="fr-FR" sz="1400" b="0" strike="noStrike" spc="-1">
              <a:latin typeface="Arial"/>
            </a:endParaRPr>
          </a:p>
        </p:txBody>
      </p:sp>
      <p:pic>
        <p:nvPicPr>
          <p:cNvPr id="121" name="Picture 26"/>
          <p:cNvPicPr/>
          <p:nvPr/>
        </p:nvPicPr>
        <p:blipFill>
          <a:blip r:embed="rId14"/>
          <a:stretch/>
        </p:blipFill>
        <p:spPr>
          <a:xfrm>
            <a:off x="433440" y="5121360"/>
            <a:ext cx="2533680" cy="723960"/>
          </a:xfrm>
          <a:prstGeom prst="rect">
            <a:avLst/>
          </a:prstGeom>
          <a:ln w="0">
            <a:noFill/>
          </a:ln>
        </p:spPr>
      </p:pic>
      <p:sp>
        <p:nvSpPr>
          <p:cNvPr id="122" name="CustomShape 15"/>
          <p:cNvSpPr/>
          <p:nvPr/>
        </p:nvSpPr>
        <p:spPr>
          <a:xfrm>
            <a:off x="480960" y="5176800"/>
            <a:ext cx="2436840" cy="894733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Sciences de l’ingénieur</a:t>
            </a:r>
            <a:endParaRPr lang="fr-FR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200" b="0" i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Lycée </a:t>
            </a:r>
            <a:r>
              <a:rPr lang="fr-FR" sz="1200" i="1" spc="-1" dirty="0">
                <a:solidFill>
                  <a:srgbClr val="FFFF00"/>
                </a:solidFill>
                <a:latin typeface="Arial"/>
                <a:ea typeface="DejaVu Sans"/>
              </a:rPr>
              <a:t>Jean-Pierre Vernant, Charles de Gaulle...</a:t>
            </a:r>
            <a:endParaRPr lang="fr-FR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400" b="0" i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 </a:t>
            </a:r>
            <a:endParaRPr lang="fr-FR" sz="1400" b="0" strike="noStrike" spc="-1" dirty="0">
              <a:latin typeface="Arial"/>
            </a:endParaRPr>
          </a:p>
        </p:txBody>
      </p:sp>
      <p:sp>
        <p:nvSpPr>
          <p:cNvPr id="123" name="CustomShape 16"/>
          <p:cNvSpPr/>
          <p:nvPr/>
        </p:nvSpPr>
        <p:spPr>
          <a:xfrm>
            <a:off x="114480" y="1284120"/>
            <a:ext cx="8913960" cy="1614600"/>
          </a:xfrm>
          <a:prstGeom prst="rect">
            <a:avLst/>
          </a:prstGeom>
          <a:solidFill>
            <a:srgbClr val="FFFFFF"/>
          </a:solidFill>
          <a:ln w="50760">
            <a:solidFill>
              <a:srgbClr val="009973"/>
            </a:solidFill>
            <a:miter/>
          </a:ln>
          <a:effectLst>
            <a:outerShdw dist="37674" dir="2700000" algn="ctr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EN PREMIERE 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: L’élève choisit 3 enseignements de spécialité 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0" strike="noStrike" spc="-1">
                <a:solidFill>
                  <a:srgbClr val="32946A"/>
                </a:solidFill>
                <a:latin typeface="Arial"/>
                <a:ea typeface="DejaVu Sans"/>
              </a:rPr>
              <a:t>(4 h pour chacun, soit un total de 12 h)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1" u="sng" strike="noStrike" spc="-1">
                <a:solidFill>
                  <a:srgbClr val="000000"/>
                </a:solidFill>
                <a:uFillTx/>
                <a:latin typeface="Arial"/>
                <a:ea typeface="DejaVu Sans"/>
              </a:rPr>
              <a:t>En TERMINALE </a:t>
            </a: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DejaVu Sans"/>
              </a:rPr>
              <a:t>:  L’élève conserve 2 enseignements de spécialité parmi les 3 de première </a:t>
            </a:r>
            <a:endParaRPr lang="fr-FR" sz="1600" b="0" strike="noStrike" spc="-1">
              <a:latin typeface="Arial"/>
            </a:endParaRPr>
          </a:p>
          <a:p>
            <a:pPr marL="136440" algn="ctr">
              <a:lnSpc>
                <a:spcPct val="100000"/>
              </a:lnSpc>
              <a:spcBef>
                <a:spcPts val="799"/>
              </a:spcBef>
            </a:pPr>
            <a:r>
              <a:rPr lang="fr-FR" sz="1600" b="0" strike="noStrike" spc="-1">
                <a:solidFill>
                  <a:srgbClr val="32946A"/>
                </a:solidFill>
                <a:latin typeface="Arial"/>
                <a:ea typeface="DejaVu Sans"/>
              </a:rPr>
              <a:t>(6 h pour chacun, soit un total de 12 h)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124" name="CustomShape 17"/>
          <p:cNvSpPr/>
          <p:nvPr/>
        </p:nvSpPr>
        <p:spPr>
          <a:xfrm>
            <a:off x="0" y="5985000"/>
            <a:ext cx="5639040" cy="8947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fr-FR" sz="1600" b="1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*</a:t>
            </a:r>
            <a:r>
              <a:rPr lang="fr-FR" sz="1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fr-FR" sz="1200" b="1" i="1" u="sng" strike="noStrike" spc="-1" dirty="0">
                <a:solidFill>
                  <a:srgbClr val="FF0000"/>
                </a:solidFill>
                <a:uFillTx/>
                <a:latin typeface="Arial"/>
                <a:ea typeface="DejaVu Sans"/>
              </a:rPr>
              <a:t>Arts</a:t>
            </a:r>
            <a:r>
              <a:rPr lang="fr-FR" sz="1200" b="1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: </a:t>
            </a: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Arts du cirque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(Auch) ; </a:t>
            </a: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Arts  plastiques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</a:t>
            </a:r>
            <a:r>
              <a:rPr lang="fr-FR" sz="1200" b="0" i="1" strike="noStrike" spc="-1" dirty="0" err="1">
                <a:solidFill>
                  <a:srgbClr val="FF0000"/>
                </a:solidFill>
                <a:latin typeface="Arial"/>
                <a:ea typeface="DejaVu Sans"/>
              </a:rPr>
              <a:t>R.Naves,st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 err="1">
                <a:solidFill>
                  <a:srgbClr val="FF0000"/>
                </a:solidFill>
                <a:latin typeface="Arial"/>
                <a:ea typeface="DejaVu Sans"/>
              </a:rPr>
              <a:t>Sernin,Arènes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..) ;</a:t>
            </a:r>
            <a:endParaRPr lang="fr-FR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Cinéma-audiovisuel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 (</a:t>
            </a:r>
            <a:r>
              <a:rPr lang="fr-FR" sz="1200" b="0" i="1" strike="noStrike" spc="-1" dirty="0" smtClean="0">
                <a:solidFill>
                  <a:srgbClr val="FF0000"/>
                </a:solidFill>
                <a:latin typeface="Arial"/>
                <a:ea typeface="DejaVu Sans"/>
              </a:rPr>
              <a:t>Aragon, Arènes…)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; </a:t>
            </a: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Danse</a:t>
            </a:r>
            <a:r>
              <a:rPr lang="fr-FR" sz="12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(Saint-Sernin) </a:t>
            </a:r>
            <a:r>
              <a:rPr lang="fr-FR" sz="12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endParaRPr lang="fr-FR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Histoire des arts</a:t>
            </a:r>
            <a:r>
              <a:rPr lang="fr-FR" sz="12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(Saint Sernin, J. Baker.) </a:t>
            </a:r>
            <a:r>
              <a:rPr lang="fr-FR" sz="12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Musique</a:t>
            </a:r>
            <a:r>
              <a:rPr lang="fr-FR" sz="12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(Saint Sernin…) ; </a:t>
            </a:r>
            <a:endParaRPr lang="fr-FR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200" b="1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Théâtre</a:t>
            </a:r>
            <a:r>
              <a:rPr lang="fr-FR" sz="1200" b="1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fr-FR" sz="1200" b="0" i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(Naves, Berthelot) </a:t>
            </a:r>
            <a:endParaRPr lang="fr-FR" sz="1200" b="0" strike="noStrike" spc="-1" dirty="0">
              <a:latin typeface="Arial"/>
            </a:endParaRPr>
          </a:p>
        </p:txBody>
      </p:sp>
      <p:pic>
        <p:nvPicPr>
          <p:cNvPr id="125" name="Picture 30"/>
          <p:cNvPicPr/>
          <p:nvPr/>
        </p:nvPicPr>
        <p:blipFill>
          <a:blip r:embed="rId15"/>
          <a:stretch/>
        </p:blipFill>
        <p:spPr>
          <a:xfrm>
            <a:off x="3164040" y="4316400"/>
            <a:ext cx="2479680" cy="876600"/>
          </a:xfrm>
          <a:prstGeom prst="rect">
            <a:avLst/>
          </a:prstGeom>
          <a:ln w="0">
            <a:noFill/>
          </a:ln>
        </p:spPr>
      </p:pic>
      <p:sp>
        <p:nvSpPr>
          <p:cNvPr id="126" name="CustomShape 18"/>
          <p:cNvSpPr/>
          <p:nvPr/>
        </p:nvSpPr>
        <p:spPr>
          <a:xfrm>
            <a:off x="3132000" y="4348080"/>
            <a:ext cx="2519640" cy="802400"/>
          </a:xfrm>
          <a:prstGeom prst="rect">
            <a:avLst/>
          </a:prstGeom>
          <a:solidFill>
            <a:srgbClr val="00997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4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Education Physique, pratiques et culture sportives </a:t>
            </a:r>
            <a:r>
              <a:rPr lang="fr-FR" sz="18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lang="fr-FR" sz="1200" i="1" spc="-1" dirty="0">
                <a:solidFill>
                  <a:srgbClr val="FFFF00"/>
                </a:solidFill>
                <a:latin typeface="Arial"/>
                <a:ea typeface="DejaVu Sans"/>
              </a:rPr>
              <a:t>Pierre d’Aragon </a:t>
            </a:r>
            <a:r>
              <a:rPr lang="fr-FR" sz="1200" b="0" i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…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C53EB8F-8757-D524-3D84-91DA3ABCE231}"/>
              </a:ext>
            </a:extLst>
          </p:cNvPr>
          <p:cNvSpPr/>
          <p:nvPr/>
        </p:nvSpPr>
        <p:spPr>
          <a:xfrm>
            <a:off x="4438800" y="188100"/>
            <a:ext cx="3598920" cy="58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i="1" strike="noStrike" spc="-1" dirty="0">
                <a:solidFill>
                  <a:srgbClr val="C00000"/>
                </a:solidFill>
                <a:latin typeface="Garamond"/>
                <a:ea typeface="DejaVu Sans"/>
              </a:rPr>
              <a:t>Spécialités à choisir</a:t>
            </a:r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0"/>
            <a:ext cx="4362480" cy="979560"/>
            <a:chOff x="0" y="0"/>
            <a:chExt cx="4362480" cy="979560"/>
          </a:xfrm>
        </p:grpSpPr>
        <p:sp>
          <p:nvSpPr>
            <p:cNvPr id="5" name="CustomShape 3"/>
            <p:cNvSpPr/>
            <p:nvPr/>
          </p:nvSpPr>
          <p:spPr>
            <a:xfrm>
              <a:off x="0" y="0"/>
              <a:ext cx="4362480" cy="979560"/>
            </a:xfrm>
            <a:prstGeom prst="foldedCorner">
              <a:avLst>
                <a:gd name="adj" fmla="val 12500"/>
              </a:avLst>
            </a:prstGeom>
            <a:gradFill rotWithShape="0">
              <a:gsLst>
                <a:gs pos="0">
                  <a:srgbClr val="00003A"/>
                </a:gs>
                <a:gs pos="100000">
                  <a:srgbClr val="265A9A"/>
                </a:gs>
              </a:gsLst>
              <a:lin ang="5400000"/>
            </a:gradFill>
            <a:ln w="0">
              <a:noFill/>
            </a:ln>
            <a:effectLst>
              <a:outerShdw dist="37674" dir="2700000" algn="ctr" rotWithShape="0">
                <a:srgbClr val="000000">
                  <a:alpha val="4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" name="CustomShape 4"/>
            <p:cNvSpPr/>
            <p:nvPr/>
          </p:nvSpPr>
          <p:spPr>
            <a:xfrm>
              <a:off x="249120" y="269280"/>
              <a:ext cx="3837240" cy="40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ctr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fr-FR" sz="2800" b="1" i="1" strike="noStrike" spc="-1">
                  <a:solidFill>
                    <a:srgbClr val="F2F2F2"/>
                  </a:solidFill>
                  <a:latin typeface="Tahoma"/>
                  <a:ea typeface="Lucida Sans Unicode"/>
                </a:rPr>
                <a:t>La Voie Générale</a:t>
              </a:r>
              <a:endParaRPr lang="fr-FR" sz="2800" b="0" strike="noStrike" spc="-1">
                <a:latin typeface="Arial"/>
              </a:endParaRPr>
            </a:p>
          </p:txBody>
        </p:sp>
      </p:grpSp>
      <p:pic>
        <p:nvPicPr>
          <p:cNvPr id="8" name="Image 7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59" y="5585914"/>
            <a:ext cx="2438611" cy="1074513"/>
          </a:xfrm>
          <a:prstGeom prst="rect">
            <a:avLst/>
          </a:prstGeom>
        </p:spPr>
      </p:pic>
      <p:pic>
        <p:nvPicPr>
          <p:cNvPr id="9" name="Imag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434" y="1087987"/>
            <a:ext cx="6569009" cy="43895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825952" y="5856159"/>
            <a:ext cx="4455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hlinkClick r:id="rId2"/>
              </a:rPr>
              <a:t>Les EDS, leur contenu, dans quels lycées</a:t>
            </a:r>
            <a:endParaRPr lang="fr-F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058745" y="257010"/>
            <a:ext cx="7866360" cy="12025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435FAA"/>
                </a:solidFill>
                <a:latin typeface="Arial"/>
                <a:ea typeface="Lucida Sans Unicode"/>
              </a:rPr>
              <a:t>Coefficients du Bac Général</a:t>
            </a:r>
            <a:r>
              <a:rPr sz="3600" dirty="0"/>
              <a:t/>
            </a:r>
            <a:br>
              <a:rPr sz="3600" dirty="0"/>
            </a:br>
            <a:endParaRPr lang="fr-FR" sz="3600" b="0" strike="noStrike" spc="-1" dirty="0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630440" y="6272280"/>
            <a:ext cx="3165120" cy="33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600" b="1" i="1" strike="noStrike" spc="-1">
                <a:solidFill>
                  <a:srgbClr val="FFFFFF"/>
                </a:solidFill>
                <a:latin typeface="Arial"/>
                <a:ea typeface="DejaVu Sans"/>
              </a:rPr>
              <a:t>+ option(s) facultative(s) coef 2</a:t>
            </a:r>
            <a:endParaRPr lang="fr-FR" sz="1600" b="0" strike="noStrike" spc="-1">
              <a:latin typeface="Arial"/>
            </a:endParaRPr>
          </a:p>
        </p:txBody>
      </p:sp>
      <p:pic>
        <p:nvPicPr>
          <p:cNvPr id="2" name="Picture 2" descr="Répartition de la note finale GT 2027">
            <a:extLst>
              <a:ext uri="{FF2B5EF4-FFF2-40B4-BE49-F238E27FC236}">
                <a16:creationId xmlns:a16="http://schemas.microsoft.com/office/drawing/2014/main" id="{7A1F0D3B-6B81-9EF0-6FA6-2E3ED7F58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94" y="1099967"/>
            <a:ext cx="5412737" cy="541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8465</TotalTime>
  <Words>2354</Words>
  <Application>Microsoft Office PowerPoint</Application>
  <PresentationFormat>Affichage à l'écran (4:3)</PresentationFormat>
  <Paragraphs>569</Paragraphs>
  <Slides>37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55" baseType="lpstr">
      <vt:lpstr>Microsoft YaHei</vt:lpstr>
      <vt:lpstr>Aharoni</vt:lpstr>
      <vt:lpstr>Algerian</vt:lpstr>
      <vt:lpstr>Arabic Typesetting</vt:lpstr>
      <vt:lpstr>Arial</vt:lpstr>
      <vt:lpstr>Arial Black</vt:lpstr>
      <vt:lpstr>Calibri</vt:lpstr>
      <vt:lpstr>Calibri Light</vt:lpstr>
      <vt:lpstr>DejaVu Sans</vt:lpstr>
      <vt:lpstr>Garamond</vt:lpstr>
      <vt:lpstr>Lucida Sans Unicode</vt:lpstr>
      <vt:lpstr>Symbol</vt:lpstr>
      <vt:lpstr>Tahoma</vt:lpstr>
      <vt:lpstr>Times New Roman</vt:lpstr>
      <vt:lpstr>Trebuchet MS</vt:lpstr>
      <vt:lpstr>Wingdings</vt:lpstr>
      <vt:lpstr>Wingdings 3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LIOREL Myriam</dc:creator>
  <dc:description/>
  <cp:lastModifiedBy>Utilisateur Windows</cp:lastModifiedBy>
  <cp:revision>391</cp:revision>
  <dcterms:created xsi:type="dcterms:W3CDTF">1601-01-01T00:00:00Z</dcterms:created>
  <dcterms:modified xsi:type="dcterms:W3CDTF">2025-12-14T18:04:36Z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31</vt:i4>
  </property>
  <property fmtid="{D5CDD505-2E9C-101B-9397-08002B2CF9AE}" pid="7" name="PresentationFormat">
    <vt:lpwstr>Affichage à l'écran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35</vt:i4>
  </property>
  <property fmtid="{D5CDD505-2E9C-101B-9397-08002B2CF9AE}" pid="11" name="Version">
    <vt:i4>1</vt:i4>
  </property>
</Properties>
</file>